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61" r:id="rId6"/>
    <p:sldId id="269" r:id="rId7"/>
    <p:sldId id="270" r:id="rId8"/>
    <p:sldId id="272" r:id="rId9"/>
    <p:sldId id="273" r:id="rId10"/>
    <p:sldId id="275" r:id="rId11"/>
    <p:sldId id="274" r:id="rId12"/>
    <p:sldId id="277" r:id="rId13"/>
    <p:sldId id="284" r:id="rId14"/>
    <p:sldId id="278" r:id="rId15"/>
    <p:sldId id="280" r:id="rId16"/>
    <p:sldId id="279" r:id="rId17"/>
    <p:sldId id="281" r:id="rId18"/>
    <p:sldId id="285" r:id="rId19"/>
    <p:sldId id="268" r:id="rId20"/>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900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4143E-C092-0247-B2EF-8146057E27FF}" v="1847" dt="2023-06-28T06:02:55.7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4582"/>
  </p:normalViewPr>
  <p:slideViewPr>
    <p:cSldViewPr snapToGrid="0">
      <p:cViewPr>
        <p:scale>
          <a:sx n="120" d="100"/>
          <a:sy n="120" d="100"/>
        </p:scale>
        <p:origin x="-696" y="-351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dbelev/Downloads/he%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Top 10 IXPs</a:t>
            </a:r>
            <a:r>
              <a:rPr lang="en-US" b="1" baseline="0" dirty="0"/>
              <a:t> / Top 20 ASNs</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7998C27-2A16-4DF3-A696-19B1FDCA40E7}" type="datetimeFigureOut">
              <a:rPr lang="en-US" smtClean="0"/>
              <a:t>6/22/23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0A6643A-AE2A-4270-AC5A-6F08F29CBC05}" type="slidenum">
              <a:rPr lang="en-US" smtClean="0"/>
              <a:t>‹#›</a:t>
            </a:fld>
            <a:endParaRPr lang="en-US"/>
          </a:p>
        </p:txBody>
      </p:sp>
    </p:spTree>
    <p:extLst>
      <p:ext uri="{BB962C8B-B14F-4D97-AF65-F5344CB8AC3E}">
        <p14:creationId xmlns:p14="http://schemas.microsoft.com/office/powerpoint/2010/main" val="3496291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5900" b="1" i="0">
                <a:solidFill>
                  <a:schemeClr val="bg1"/>
                </a:solidFill>
                <a:latin typeface="Poppins"/>
                <a:cs typeface="Poppins"/>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6/22/23</a:t>
            </a:fld>
            <a:endParaRPr lang="en-US"/>
          </a:p>
        </p:txBody>
      </p:sp>
      <p:sp>
        <p:nvSpPr>
          <p:cNvPr id="6" name="Holder 6"/>
          <p:cNvSpPr>
            <a:spLocks noGrp="1"/>
          </p:cNvSpPr>
          <p:nvPr>
            <p:ph type="sldNum" sz="quarter" idx="7"/>
          </p:nvPr>
        </p:nvSpPr>
        <p:spPr/>
        <p:txBody>
          <a:bodyPr lIns="0" tIns="0" rIns="0" bIns="0"/>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1" i="0">
                <a:solidFill>
                  <a:schemeClr val="bg1"/>
                </a:solidFill>
                <a:latin typeface="Poppins"/>
                <a:cs typeface="Poppi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6/22/23</a:t>
            </a:fld>
            <a:endParaRPr lang="en-US"/>
          </a:p>
        </p:txBody>
      </p:sp>
      <p:sp>
        <p:nvSpPr>
          <p:cNvPr id="6" name="Holder 6"/>
          <p:cNvSpPr>
            <a:spLocks noGrp="1"/>
          </p:cNvSpPr>
          <p:nvPr>
            <p:ph type="sldNum" sz="quarter" idx="7"/>
          </p:nvPr>
        </p:nvSpPr>
        <p:spPr/>
        <p:txBody>
          <a:bodyPr lIns="0" tIns="0" rIns="0" bIns="0"/>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774" y="9784277"/>
            <a:ext cx="13555980" cy="1524635"/>
          </a:xfrm>
          <a:custGeom>
            <a:avLst/>
            <a:gdLst/>
            <a:ahLst/>
            <a:cxnLst/>
            <a:rect l="l" t="t" r="r" b="b"/>
            <a:pathLst>
              <a:path w="13555980" h="1524634">
                <a:moveTo>
                  <a:pt x="13555922" y="0"/>
                </a:moveTo>
                <a:lnTo>
                  <a:pt x="0" y="0"/>
                </a:lnTo>
                <a:lnTo>
                  <a:pt x="0" y="1524278"/>
                </a:lnTo>
                <a:lnTo>
                  <a:pt x="13555922" y="1524278"/>
                </a:lnTo>
                <a:lnTo>
                  <a:pt x="13555922" y="0"/>
                </a:lnTo>
                <a:close/>
              </a:path>
            </a:pathLst>
          </a:custGeom>
          <a:solidFill>
            <a:srgbClr val="3CBEC5"/>
          </a:solidFill>
        </p:spPr>
        <p:txBody>
          <a:bodyPr wrap="square" lIns="0" tIns="0" rIns="0" bIns="0" rtlCol="0"/>
          <a:lstStyle/>
          <a:p>
            <a:endParaRPr/>
          </a:p>
        </p:txBody>
      </p:sp>
      <p:sp>
        <p:nvSpPr>
          <p:cNvPr id="17" name="bg object 17"/>
          <p:cNvSpPr/>
          <p:nvPr/>
        </p:nvSpPr>
        <p:spPr>
          <a:xfrm>
            <a:off x="1208120" y="10757783"/>
            <a:ext cx="13912215" cy="0"/>
          </a:xfrm>
          <a:custGeom>
            <a:avLst/>
            <a:gdLst/>
            <a:ahLst/>
            <a:cxnLst/>
            <a:rect l="l" t="t" r="r" b="b"/>
            <a:pathLst>
              <a:path w="13912215">
                <a:moveTo>
                  <a:pt x="0" y="0"/>
                </a:moveTo>
                <a:lnTo>
                  <a:pt x="13911827" y="0"/>
                </a:lnTo>
              </a:path>
            </a:pathLst>
          </a:custGeom>
          <a:ln w="20931">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900" b="1" i="0">
                <a:solidFill>
                  <a:schemeClr val="bg1"/>
                </a:solidFill>
                <a:latin typeface="Poppins"/>
                <a:cs typeface="Poppin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6/22/23</a:t>
            </a:fld>
            <a:endParaRPr lang="en-US"/>
          </a:p>
        </p:txBody>
      </p:sp>
      <p:sp>
        <p:nvSpPr>
          <p:cNvPr id="7" name="Holder 7"/>
          <p:cNvSpPr>
            <a:spLocks noGrp="1"/>
          </p:cNvSpPr>
          <p:nvPr>
            <p:ph type="sldNum" sz="quarter" idx="7"/>
          </p:nvPr>
        </p:nvSpPr>
        <p:spPr/>
        <p:txBody>
          <a:bodyPr lIns="0" tIns="0" rIns="0" bIns="0"/>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900" b="1" i="0">
                <a:solidFill>
                  <a:schemeClr val="bg1"/>
                </a:solidFill>
                <a:latin typeface="Poppins"/>
                <a:cs typeface="Poppi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6/22/23</a:t>
            </a:fld>
            <a:endParaRPr lang="en-US"/>
          </a:p>
        </p:txBody>
      </p:sp>
      <p:sp>
        <p:nvSpPr>
          <p:cNvPr id="5" name="Holder 5"/>
          <p:cNvSpPr>
            <a:spLocks noGrp="1"/>
          </p:cNvSpPr>
          <p:nvPr>
            <p:ph type="sldNum" sz="quarter" idx="7"/>
          </p:nvPr>
        </p:nvSpPr>
        <p:spPr/>
        <p:txBody>
          <a:bodyPr lIns="0" tIns="0" rIns="0" bIns="0"/>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6/22/23</a:t>
            </a:fld>
            <a:endParaRPr lang="en-US"/>
          </a:p>
        </p:txBody>
      </p:sp>
      <p:sp>
        <p:nvSpPr>
          <p:cNvPr id="4" name="Holder 4"/>
          <p:cNvSpPr>
            <a:spLocks noGrp="1"/>
          </p:cNvSpPr>
          <p:nvPr>
            <p:ph type="sldNum" sz="quarter" idx="7"/>
          </p:nvPr>
        </p:nvSpPr>
        <p:spPr/>
        <p:txBody>
          <a:bodyPr lIns="0" tIns="0" rIns="0" bIns="0"/>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2261" y="1517536"/>
            <a:ext cx="13717269" cy="929005"/>
          </a:xfrm>
          <a:prstGeom prst="rect">
            <a:avLst/>
          </a:prstGeom>
        </p:spPr>
        <p:txBody>
          <a:bodyPr wrap="square" lIns="0" tIns="0" rIns="0" bIns="0">
            <a:spAutoFit/>
          </a:bodyPr>
          <a:lstStyle>
            <a:lvl1pPr>
              <a:defRPr sz="5900" b="1" i="0">
                <a:solidFill>
                  <a:schemeClr val="bg1"/>
                </a:solidFill>
                <a:latin typeface="Poppins"/>
                <a:cs typeface="Poppins"/>
              </a:defRPr>
            </a:lvl1pPr>
          </a:lstStyle>
          <a:p>
            <a:endParaRPr/>
          </a:p>
        </p:txBody>
      </p:sp>
      <p:sp>
        <p:nvSpPr>
          <p:cNvPr id="3" name="Holder 3"/>
          <p:cNvSpPr>
            <a:spLocks noGrp="1"/>
          </p:cNvSpPr>
          <p:nvPr>
            <p:ph type="body" idx="1"/>
          </p:nvPr>
        </p:nvSpPr>
        <p:spPr>
          <a:xfrm>
            <a:off x="5685" y="4250550"/>
            <a:ext cx="20092728" cy="338378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6/22/23</a:t>
            </a:fld>
            <a:endParaRPr lang="en-US"/>
          </a:p>
        </p:txBody>
      </p:sp>
      <p:sp>
        <p:nvSpPr>
          <p:cNvPr id="6" name="Holder 6"/>
          <p:cNvSpPr>
            <a:spLocks noGrp="1"/>
          </p:cNvSpPr>
          <p:nvPr>
            <p:ph type="sldNum" sz="quarter" idx="7"/>
          </p:nvPr>
        </p:nvSpPr>
        <p:spPr>
          <a:xfrm>
            <a:off x="502377" y="10567315"/>
            <a:ext cx="380365" cy="333375"/>
          </a:xfrm>
          <a:prstGeom prst="rect">
            <a:avLst/>
          </a:prstGeom>
        </p:spPr>
        <p:txBody>
          <a:bodyPr wrap="square" lIns="0" tIns="0" rIns="0" bIns="0">
            <a:spAutoFit/>
          </a:bodyPr>
          <a:lstStyle>
            <a:lvl1pPr>
              <a:defRPr sz="1950" b="1" i="0">
                <a:solidFill>
                  <a:srgbClr val="3CBEC5"/>
                </a:solidFill>
                <a:latin typeface="Poppins"/>
                <a:cs typeface="Poppins"/>
              </a:defRPr>
            </a:lvl1pPr>
          </a:lstStyle>
          <a:p>
            <a:pPr marL="38100">
              <a:lnSpc>
                <a:spcPct val="100000"/>
              </a:lnSpc>
              <a:spcBef>
                <a:spcPts val="25"/>
              </a:spcBef>
            </a:pPr>
            <a:fld id="{81D60167-4931-47E6-BA6A-407CBD079E47}" type="slidenum">
              <a:rPr spc="30" dirty="0"/>
              <a:t>‹#›</a:t>
            </a:fld>
            <a:r>
              <a:rPr spc="30"/>
              <a: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bgp.he.net/report/peer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hyperlink" Target="https://asrank.caida.org/" TargetMode="External"/><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NETIX.NET/" TargetMode="External"/><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asrank.caida.org/"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stat.ripe.net/abou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stat.ripe.net/about/"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hyperlink" Target="https://stat.ripe.net/about/" TargetMode="External"/><Relationship Id="rId5" Type="http://schemas.openxmlformats.org/officeDocument/2006/relationships/hyperlink" Target="https://asrank.caida.org/" TargetMode="External"/><Relationship Id="rId4" Type="http://schemas.openxmlformats.org/officeDocument/2006/relationships/hyperlink" Target="https://bgp.he.net/report/peer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3" Type="http://schemas.openxmlformats.org/officeDocument/2006/relationships/hyperlink" Target="https://www.facebook.com/NetIXdotnet" TargetMode="External"/><Relationship Id="rId7" Type="http://schemas.openxmlformats.org/officeDocument/2006/relationships/image" Target="../media/image28.png"/><Relationship Id="rId12" Type="http://schemas.openxmlformats.org/officeDocument/2006/relationships/hyperlink" Target="https://www.instagram.com/netix_dotnet/" TargetMode="External"/><Relationship Id="rId17" Type="http://schemas.openxmlformats.org/officeDocument/2006/relationships/image" Target="../media/image35.svg"/><Relationship Id="rId2" Type="http://schemas.openxmlformats.org/officeDocument/2006/relationships/hyperlink" Target="mailto:cantact@netix.net" TargetMode="Externa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www.youtube.com/@netix_dotnet" TargetMode="External"/><Relationship Id="rId11" Type="http://schemas.openxmlformats.org/officeDocument/2006/relationships/image" Target="../media/image31.svg"/><Relationship Id="rId5" Type="http://schemas.openxmlformats.org/officeDocument/2006/relationships/image" Target="../media/image27.svg"/><Relationship Id="rId15" Type="http://schemas.openxmlformats.org/officeDocument/2006/relationships/hyperlink" Target="https://twitter.com/NetIXnet" TargetMode="Externa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https://www.linkedin.com/company/netix-communications/mycompany/" TargetMode="External"/><Relationship Id="rId1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hyperlink" Target="http://WWW.NETIX.NET/" TargetMode="External"/><Relationship Id="rId2" Type="http://schemas.openxmlformats.org/officeDocument/2006/relationships/hyperlink" Target="https://en.wikipedia.org/wiki/Peerin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hyperlink" Target="http://WWW.NETIX.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at.ripe.net/about/" TargetMode="External"/><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hyperlink" Target="https://bgp.he.net/report/peers" TargetMode="External"/><Relationship Id="rId5" Type="http://schemas.openxmlformats.org/officeDocument/2006/relationships/hyperlink" Target="https://asrank.caida.org/"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NETIX.NET/" TargetMode="External"/><Relationship Id="rId7" Type="http://schemas.openxmlformats.org/officeDocument/2006/relationships/hyperlink" Target="https://www.routeviews.org/routeviews/" TargetMode="External"/><Relationship Id="rId2" Type="http://schemas.openxmlformats.org/officeDocument/2006/relationships/hyperlink" Target="https://bgp.he.net/report/peers" TargetMode="External"/><Relationship Id="rId1" Type="http://schemas.openxmlformats.org/officeDocument/2006/relationships/slideLayout" Target="../slideLayouts/slideLayout2.xml"/><Relationship Id="rId6" Type="http://schemas.openxmlformats.org/officeDocument/2006/relationships/hyperlink" Target="https://www.ripe.net/analyse/internet-measurements/routing-information-service-ris"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NETIX.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4" Type="http://schemas.openxmlformats.org/officeDocument/2006/relationships/hyperlink" Target="https://en.wikipedia.org/wiki/Peeri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chart" Target="../charts/chart1.xml"/><Relationship Id="rId9" Type="http://schemas.openxmlformats.org/officeDocument/2006/relationships/hyperlink" Target="https://bgp.he.net/report/pe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hyperlink" Target="http://WWW.NETIX.NET/"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bgp.he.net/report/peers"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2834" cy="11309350"/>
          </a:xfrm>
          <a:custGeom>
            <a:avLst/>
            <a:gdLst/>
            <a:ahLst/>
            <a:cxnLst/>
            <a:rect l="l" t="t" r="r" b="b"/>
            <a:pathLst>
              <a:path w="16261080" h="11297920">
                <a:moveTo>
                  <a:pt x="16260552" y="0"/>
                </a:moveTo>
                <a:lnTo>
                  <a:pt x="0" y="0"/>
                </a:lnTo>
                <a:lnTo>
                  <a:pt x="0" y="11297561"/>
                </a:lnTo>
                <a:lnTo>
                  <a:pt x="16260552" y="11297561"/>
                </a:lnTo>
                <a:lnTo>
                  <a:pt x="16260552" y="0"/>
                </a:lnTo>
                <a:close/>
              </a:path>
            </a:pathLst>
          </a:custGeom>
          <a:solidFill>
            <a:srgbClr val="3CBEC5"/>
          </a:solidFill>
        </p:spPr>
        <p:txBody>
          <a:bodyPr wrap="square" lIns="0" tIns="0" rIns="0" bIns="0" rtlCol="0"/>
          <a:lstStyle/>
          <a:p>
            <a:endParaRPr/>
          </a:p>
        </p:txBody>
      </p:sp>
      <p:pic>
        <p:nvPicPr>
          <p:cNvPr id="6" name="object 6"/>
          <p:cNvPicPr/>
          <p:nvPr/>
        </p:nvPicPr>
        <p:blipFill>
          <a:blip r:embed="rId2" cstate="print"/>
          <a:stretch>
            <a:fillRect/>
          </a:stretch>
        </p:blipFill>
        <p:spPr>
          <a:xfrm>
            <a:off x="1026146" y="921437"/>
            <a:ext cx="5067908" cy="1088972"/>
          </a:xfrm>
          <a:prstGeom prst="rect">
            <a:avLst/>
          </a:prstGeom>
        </p:spPr>
      </p:pic>
      <p:sp>
        <p:nvSpPr>
          <p:cNvPr id="7" name="Title 6">
            <a:extLst>
              <a:ext uri="{FF2B5EF4-FFF2-40B4-BE49-F238E27FC236}">
                <a16:creationId xmlns:a16="http://schemas.microsoft.com/office/drawing/2014/main" id="{FA14E7C6-5EDF-6124-8311-524DEF3AE8EB}"/>
              </a:ext>
            </a:extLst>
          </p:cNvPr>
          <p:cNvSpPr>
            <a:spLocks noGrp="1"/>
          </p:cNvSpPr>
          <p:nvPr>
            <p:ph type="title"/>
          </p:nvPr>
        </p:nvSpPr>
        <p:spPr>
          <a:xfrm>
            <a:off x="5626993" y="3979545"/>
            <a:ext cx="8848847" cy="1231106"/>
          </a:xfrm>
        </p:spPr>
        <p:txBody>
          <a:bodyPr/>
          <a:lstStyle/>
          <a:p>
            <a:r>
              <a:rPr lang="en-US" sz="8000" dirty="0">
                <a:solidFill>
                  <a:schemeClr val="accent4">
                    <a:lumMod val="75000"/>
                  </a:schemeClr>
                </a:solidFill>
              </a:rPr>
              <a:t>Internet Peering</a:t>
            </a:r>
          </a:p>
        </p:txBody>
      </p:sp>
      <p:sp>
        <p:nvSpPr>
          <p:cNvPr id="8" name="Title 6">
            <a:extLst>
              <a:ext uri="{FF2B5EF4-FFF2-40B4-BE49-F238E27FC236}">
                <a16:creationId xmlns:a16="http://schemas.microsoft.com/office/drawing/2014/main" id="{ECAE213F-059E-AF19-0496-FDAB5C61F5F1}"/>
              </a:ext>
            </a:extLst>
          </p:cNvPr>
          <p:cNvSpPr txBox="1">
            <a:spLocks/>
          </p:cNvSpPr>
          <p:nvPr/>
        </p:nvSpPr>
        <p:spPr>
          <a:xfrm>
            <a:off x="5013381" y="6718122"/>
            <a:ext cx="10076070" cy="923330"/>
          </a:xfrm>
          <a:prstGeom prst="rect">
            <a:avLst/>
          </a:prstGeom>
        </p:spPr>
        <p:txBody>
          <a:bodyPr wrap="square" lIns="0" tIns="0" rIns="0" bIns="0">
            <a:spAutoFit/>
          </a:bodyPr>
          <a:lstStyle>
            <a:lvl1pPr>
              <a:defRPr sz="5900" b="1" i="0">
                <a:solidFill>
                  <a:schemeClr val="bg1"/>
                </a:solidFill>
                <a:latin typeface="Poppins"/>
                <a:ea typeface="+mj-ea"/>
                <a:cs typeface="Poppins"/>
              </a:defRPr>
            </a:lvl1pPr>
          </a:lstStyle>
          <a:p>
            <a:r>
              <a:rPr lang="en-US" sz="6000" dirty="0">
                <a:solidFill>
                  <a:schemeClr val="accent6">
                    <a:lumMod val="75000"/>
                  </a:schemeClr>
                </a:solidFill>
              </a:rPr>
              <a:t>Dean </a:t>
            </a:r>
            <a:r>
              <a:rPr lang="en-US" sz="6000" dirty="0" err="1">
                <a:solidFill>
                  <a:schemeClr val="accent6">
                    <a:lumMod val="75000"/>
                  </a:schemeClr>
                </a:solidFill>
              </a:rPr>
              <a:t>Belev</a:t>
            </a:r>
            <a:r>
              <a:rPr lang="en-US" sz="6000" dirty="0">
                <a:solidFill>
                  <a:schemeClr val="accent6">
                    <a:lumMod val="75000"/>
                  </a:schemeClr>
                </a:solidFill>
              </a:rPr>
              <a:t> (VP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75" y="541848"/>
            <a:ext cx="6890232"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IXP Peering</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sp>
        <p:nvSpPr>
          <p:cNvPr id="5" name="object 6">
            <a:extLst>
              <a:ext uri="{FF2B5EF4-FFF2-40B4-BE49-F238E27FC236}">
                <a16:creationId xmlns:a16="http://schemas.microsoft.com/office/drawing/2014/main" id="{6264BF8A-F18F-C150-F7AF-CD73657167AF}"/>
              </a:ext>
            </a:extLst>
          </p:cNvPr>
          <p:cNvSpPr txBox="1"/>
          <p:nvPr/>
        </p:nvSpPr>
        <p:spPr>
          <a:xfrm>
            <a:off x="10265340" y="3455865"/>
            <a:ext cx="2786656" cy="1899450"/>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customers</a:t>
            </a:r>
          </a:p>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peers</a:t>
            </a:r>
          </a:p>
          <a:p>
            <a:pPr marL="355600" lvl="1" indent="-342900">
              <a:lnSpc>
                <a:spcPct val="150000"/>
              </a:lnSpc>
              <a:spcBef>
                <a:spcPts val="1175"/>
              </a:spcBef>
              <a:buFont typeface="Arial" panose="020B0604020202020204" pitchFamily="34" charset="0"/>
              <a:buChar char="•"/>
            </a:pPr>
            <a:r>
              <a:rPr lang="en-US" sz="1950" spc="-10" dirty="0">
                <a:solidFill>
                  <a:srgbClr val="FF0000"/>
                </a:solidFill>
                <a:latin typeface="Poppins"/>
                <a:cs typeface="Poppins"/>
              </a:rPr>
              <a:t>No need of IXPs</a:t>
            </a:r>
          </a:p>
        </p:txBody>
      </p:sp>
      <p:sp>
        <p:nvSpPr>
          <p:cNvPr id="15" name="object 6">
            <a:extLst>
              <a:ext uri="{FF2B5EF4-FFF2-40B4-BE49-F238E27FC236}">
                <a16:creationId xmlns:a16="http://schemas.microsoft.com/office/drawing/2014/main" id="{D19F69CF-D9CE-7A15-7B9A-35F7C70180D5}"/>
              </a:ext>
            </a:extLst>
          </p:cNvPr>
          <p:cNvSpPr txBox="1"/>
          <p:nvPr/>
        </p:nvSpPr>
        <p:spPr>
          <a:xfrm>
            <a:off x="4361274" y="3455865"/>
            <a:ext cx="3838663" cy="1855957"/>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FFC000"/>
                </a:solidFill>
                <a:latin typeface="Poppins"/>
                <a:cs typeface="Poppins"/>
              </a:rPr>
              <a:t>customers</a:t>
            </a:r>
          </a:p>
          <a:p>
            <a:pPr marL="355600" lvl="1" indent="-342900">
              <a:lnSpc>
                <a:spcPct val="150000"/>
              </a:lnSpc>
              <a:spcBef>
                <a:spcPts val="1175"/>
              </a:spcBef>
              <a:buFont typeface="Arial" panose="020B0604020202020204" pitchFamily="34" charset="0"/>
              <a:buChar char="•"/>
            </a:pPr>
            <a:r>
              <a:rPr lang="en-US" sz="1950" spc="-10" dirty="0">
                <a:solidFill>
                  <a:srgbClr val="FFC000"/>
                </a:solidFill>
                <a:latin typeface="Poppins"/>
                <a:cs typeface="Poppins"/>
              </a:rPr>
              <a:t>peers</a:t>
            </a:r>
          </a:p>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IXPs</a:t>
            </a:r>
          </a:p>
        </p:txBody>
      </p:sp>
      <p:cxnSp>
        <p:nvCxnSpPr>
          <p:cNvPr id="31" name="Straight Arrow Connector 30">
            <a:extLst>
              <a:ext uri="{FF2B5EF4-FFF2-40B4-BE49-F238E27FC236}">
                <a16:creationId xmlns:a16="http://schemas.microsoft.com/office/drawing/2014/main" id="{F2A45261-5CA7-77CA-877F-91F378DA9E17}"/>
              </a:ext>
            </a:extLst>
          </p:cNvPr>
          <p:cNvCxnSpPr>
            <a:cxnSpLocks/>
          </p:cNvCxnSpPr>
          <p:nvPr/>
        </p:nvCxnSpPr>
        <p:spPr>
          <a:xfrm>
            <a:off x="1858297" y="1130708"/>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bject 6">
            <a:extLst>
              <a:ext uri="{FF2B5EF4-FFF2-40B4-BE49-F238E27FC236}">
                <a16:creationId xmlns:a16="http://schemas.microsoft.com/office/drawing/2014/main" id="{98AADCD7-CA2A-A798-328A-53F2F0E7C27F}"/>
              </a:ext>
            </a:extLst>
          </p:cNvPr>
          <p:cNvSpPr txBox="1"/>
          <p:nvPr/>
        </p:nvSpPr>
        <p:spPr>
          <a:xfrm>
            <a:off x="10657257" y="10498964"/>
            <a:ext cx="6394414"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Hurricane Electric – </a:t>
            </a:r>
            <a:r>
              <a:rPr lang="en-US" sz="1950" b="1" spc="-10" dirty="0">
                <a:solidFill>
                  <a:srgbClr val="808080"/>
                </a:solidFill>
                <a:latin typeface="Poppins"/>
                <a:cs typeface="Poppins"/>
                <a:hlinkClick r:id="rId4"/>
              </a:rPr>
              <a:t>BGP Peer Report</a:t>
            </a:r>
            <a:endParaRPr lang="en-US" sz="1950" spc="-10" dirty="0">
              <a:solidFill>
                <a:srgbClr val="808080"/>
              </a:solidFill>
              <a:latin typeface="Poppins"/>
              <a:cs typeface="Poppins"/>
            </a:endParaRPr>
          </a:p>
        </p:txBody>
      </p:sp>
      <p:cxnSp>
        <p:nvCxnSpPr>
          <p:cNvPr id="42" name="Straight Arrow Connector 41">
            <a:extLst>
              <a:ext uri="{FF2B5EF4-FFF2-40B4-BE49-F238E27FC236}">
                <a16:creationId xmlns:a16="http://schemas.microsoft.com/office/drawing/2014/main" id="{797D7C53-197B-80F4-3DDF-40A677EE6B05}"/>
              </a:ext>
            </a:extLst>
          </p:cNvPr>
          <p:cNvCxnSpPr>
            <a:cxnSpLocks/>
          </p:cNvCxnSpPr>
          <p:nvPr/>
        </p:nvCxnSpPr>
        <p:spPr>
          <a:xfrm>
            <a:off x="15274413" y="1149252"/>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51FDF0C-4C63-402B-70EE-AB28026417EF}"/>
              </a:ext>
            </a:extLst>
          </p:cNvPr>
          <p:cNvPicPr>
            <a:picLocks noChangeAspect="1"/>
          </p:cNvPicPr>
          <p:nvPr/>
        </p:nvPicPr>
        <p:blipFill>
          <a:blip r:embed="rId5"/>
          <a:stretch>
            <a:fillRect/>
          </a:stretch>
        </p:blipFill>
        <p:spPr>
          <a:xfrm>
            <a:off x="5774442" y="8629654"/>
            <a:ext cx="5916697" cy="1473507"/>
          </a:xfrm>
          <a:prstGeom prst="rect">
            <a:avLst/>
          </a:prstGeom>
        </p:spPr>
      </p:pic>
      <p:pic>
        <p:nvPicPr>
          <p:cNvPr id="10" name="Picture 9">
            <a:extLst>
              <a:ext uri="{FF2B5EF4-FFF2-40B4-BE49-F238E27FC236}">
                <a16:creationId xmlns:a16="http://schemas.microsoft.com/office/drawing/2014/main" id="{E5547D4D-D9B6-0500-FF14-7045697C0292}"/>
              </a:ext>
            </a:extLst>
          </p:cNvPr>
          <p:cNvPicPr>
            <a:picLocks noChangeAspect="1"/>
          </p:cNvPicPr>
          <p:nvPr/>
        </p:nvPicPr>
        <p:blipFill>
          <a:blip r:embed="rId6"/>
          <a:stretch>
            <a:fillRect/>
          </a:stretch>
        </p:blipFill>
        <p:spPr>
          <a:xfrm>
            <a:off x="559976" y="1655714"/>
            <a:ext cx="3314700" cy="8597900"/>
          </a:xfrm>
          <a:prstGeom prst="rect">
            <a:avLst/>
          </a:prstGeom>
        </p:spPr>
      </p:pic>
      <p:pic>
        <p:nvPicPr>
          <p:cNvPr id="11" name="Picture 10">
            <a:extLst>
              <a:ext uri="{FF2B5EF4-FFF2-40B4-BE49-F238E27FC236}">
                <a16:creationId xmlns:a16="http://schemas.microsoft.com/office/drawing/2014/main" id="{268B82EE-1EA7-A70F-C733-267CA3EDAFAF}"/>
              </a:ext>
            </a:extLst>
          </p:cNvPr>
          <p:cNvPicPr>
            <a:picLocks noChangeAspect="1"/>
          </p:cNvPicPr>
          <p:nvPr/>
        </p:nvPicPr>
        <p:blipFill>
          <a:blip r:embed="rId7"/>
          <a:stretch>
            <a:fillRect/>
          </a:stretch>
        </p:blipFill>
        <p:spPr>
          <a:xfrm>
            <a:off x="13267101" y="1655714"/>
            <a:ext cx="3314700" cy="8597900"/>
          </a:xfrm>
          <a:prstGeom prst="rect">
            <a:avLst/>
          </a:prstGeom>
        </p:spPr>
      </p:pic>
      <p:cxnSp>
        <p:nvCxnSpPr>
          <p:cNvPr id="16" name="Straight Arrow Connector 15">
            <a:extLst>
              <a:ext uri="{FF2B5EF4-FFF2-40B4-BE49-F238E27FC236}">
                <a16:creationId xmlns:a16="http://schemas.microsoft.com/office/drawing/2014/main" id="{0DCB60E5-DFEA-DEA3-D39D-C7CF2C014B3F}"/>
              </a:ext>
            </a:extLst>
          </p:cNvPr>
          <p:cNvCxnSpPr>
            <a:cxnSpLocks/>
          </p:cNvCxnSpPr>
          <p:nvPr/>
        </p:nvCxnSpPr>
        <p:spPr>
          <a:xfrm flipH="1">
            <a:off x="3896933" y="2045109"/>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3E1812-BF0D-70F9-A772-444827A67059}"/>
              </a:ext>
            </a:extLst>
          </p:cNvPr>
          <p:cNvCxnSpPr>
            <a:cxnSpLocks/>
          </p:cNvCxnSpPr>
          <p:nvPr/>
        </p:nvCxnSpPr>
        <p:spPr>
          <a:xfrm flipH="1">
            <a:off x="3924872" y="5707625"/>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05D54EF-100A-6F55-82D6-D1441FC7C89E}"/>
              </a:ext>
            </a:extLst>
          </p:cNvPr>
          <p:cNvCxnSpPr>
            <a:cxnSpLocks/>
          </p:cNvCxnSpPr>
          <p:nvPr/>
        </p:nvCxnSpPr>
        <p:spPr>
          <a:xfrm flipH="1">
            <a:off x="3892017" y="8839200"/>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1B5A9D6-5F2B-7C59-734E-DCDA337B2DF7}"/>
              </a:ext>
            </a:extLst>
          </p:cNvPr>
          <p:cNvCxnSpPr>
            <a:cxnSpLocks/>
          </p:cNvCxnSpPr>
          <p:nvPr/>
        </p:nvCxnSpPr>
        <p:spPr>
          <a:xfrm flipH="1">
            <a:off x="16581801" y="6848168"/>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D334D18-AEFE-2B78-10CA-5333C8DBFF45}"/>
              </a:ext>
            </a:extLst>
          </p:cNvPr>
          <p:cNvCxnSpPr>
            <a:cxnSpLocks/>
          </p:cNvCxnSpPr>
          <p:nvPr/>
        </p:nvCxnSpPr>
        <p:spPr>
          <a:xfrm flipH="1">
            <a:off x="16581801" y="9832258"/>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3BFCAA-9920-02F9-69E9-CC812E59B25C}"/>
              </a:ext>
            </a:extLst>
          </p:cNvPr>
          <p:cNvCxnSpPr>
            <a:cxnSpLocks/>
          </p:cNvCxnSpPr>
          <p:nvPr/>
        </p:nvCxnSpPr>
        <p:spPr>
          <a:xfrm flipH="1">
            <a:off x="16581801" y="9502878"/>
            <a:ext cx="619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67" y="538885"/>
            <a:ext cx="7100977"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Customers / Peers</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pic>
        <p:nvPicPr>
          <p:cNvPr id="6" name="Picture 5">
            <a:extLst>
              <a:ext uri="{FF2B5EF4-FFF2-40B4-BE49-F238E27FC236}">
                <a16:creationId xmlns:a16="http://schemas.microsoft.com/office/drawing/2014/main" id="{5811B373-0BF8-4377-CBC7-9FE04BA4B023}"/>
              </a:ext>
            </a:extLst>
          </p:cNvPr>
          <p:cNvPicPr>
            <a:picLocks noChangeAspect="1"/>
          </p:cNvPicPr>
          <p:nvPr/>
        </p:nvPicPr>
        <p:blipFill>
          <a:blip r:embed="rId4"/>
          <a:stretch>
            <a:fillRect/>
          </a:stretch>
        </p:blipFill>
        <p:spPr>
          <a:xfrm>
            <a:off x="375879" y="1867261"/>
            <a:ext cx="4191000" cy="8623300"/>
          </a:xfrm>
          <a:prstGeom prst="rect">
            <a:avLst/>
          </a:prstGeom>
        </p:spPr>
      </p:pic>
      <p:pic>
        <p:nvPicPr>
          <p:cNvPr id="8" name="Picture 7">
            <a:extLst>
              <a:ext uri="{FF2B5EF4-FFF2-40B4-BE49-F238E27FC236}">
                <a16:creationId xmlns:a16="http://schemas.microsoft.com/office/drawing/2014/main" id="{CB76B320-65EB-CCD5-D182-75F5464D47BE}"/>
              </a:ext>
            </a:extLst>
          </p:cNvPr>
          <p:cNvPicPr>
            <a:picLocks noChangeAspect="1"/>
          </p:cNvPicPr>
          <p:nvPr/>
        </p:nvPicPr>
        <p:blipFill>
          <a:blip r:embed="rId5"/>
          <a:stretch>
            <a:fillRect/>
          </a:stretch>
        </p:blipFill>
        <p:spPr>
          <a:xfrm>
            <a:off x="5090754" y="1867261"/>
            <a:ext cx="4152900" cy="8623300"/>
          </a:xfrm>
          <a:prstGeom prst="rect">
            <a:avLst/>
          </a:prstGeom>
        </p:spPr>
      </p:pic>
      <p:pic>
        <p:nvPicPr>
          <p:cNvPr id="10" name="Picture 9">
            <a:extLst>
              <a:ext uri="{FF2B5EF4-FFF2-40B4-BE49-F238E27FC236}">
                <a16:creationId xmlns:a16="http://schemas.microsoft.com/office/drawing/2014/main" id="{1078C73D-79EE-B725-3ABA-E7CEB0BA4C1A}"/>
              </a:ext>
            </a:extLst>
          </p:cNvPr>
          <p:cNvPicPr>
            <a:picLocks noChangeAspect="1"/>
          </p:cNvPicPr>
          <p:nvPr/>
        </p:nvPicPr>
        <p:blipFill>
          <a:blip r:embed="rId6"/>
          <a:stretch>
            <a:fillRect/>
          </a:stretch>
        </p:blipFill>
        <p:spPr>
          <a:xfrm>
            <a:off x="9767529" y="1867261"/>
            <a:ext cx="4114800" cy="8623300"/>
          </a:xfrm>
          <a:prstGeom prst="rect">
            <a:avLst/>
          </a:prstGeom>
        </p:spPr>
      </p:pic>
      <p:cxnSp>
        <p:nvCxnSpPr>
          <p:cNvPr id="14" name="Straight Arrow Connector 13">
            <a:extLst>
              <a:ext uri="{FF2B5EF4-FFF2-40B4-BE49-F238E27FC236}">
                <a16:creationId xmlns:a16="http://schemas.microsoft.com/office/drawing/2014/main" id="{D3DDB9A8-E0AB-CE51-63F2-37B3C1607FD1}"/>
              </a:ext>
            </a:extLst>
          </p:cNvPr>
          <p:cNvCxnSpPr>
            <a:cxnSpLocks/>
          </p:cNvCxnSpPr>
          <p:nvPr/>
        </p:nvCxnSpPr>
        <p:spPr>
          <a:xfrm>
            <a:off x="1553496" y="1296989"/>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FA1709-0472-749D-D7D0-95B6BFE9F379}"/>
              </a:ext>
            </a:extLst>
          </p:cNvPr>
          <p:cNvCxnSpPr>
            <a:cxnSpLocks/>
          </p:cNvCxnSpPr>
          <p:nvPr/>
        </p:nvCxnSpPr>
        <p:spPr>
          <a:xfrm>
            <a:off x="6916994" y="1339497"/>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72E44CF-A026-8E36-FBC2-FB1372A96E97}"/>
              </a:ext>
            </a:extLst>
          </p:cNvPr>
          <p:cNvCxnSpPr>
            <a:cxnSpLocks/>
          </p:cNvCxnSpPr>
          <p:nvPr/>
        </p:nvCxnSpPr>
        <p:spPr>
          <a:xfrm>
            <a:off x="12241160" y="1339497"/>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bject 6">
            <a:extLst>
              <a:ext uri="{FF2B5EF4-FFF2-40B4-BE49-F238E27FC236}">
                <a16:creationId xmlns:a16="http://schemas.microsoft.com/office/drawing/2014/main" id="{1B10BDFC-314D-0BFA-2153-24CD844093DC}"/>
              </a:ext>
            </a:extLst>
          </p:cNvPr>
          <p:cNvSpPr txBox="1"/>
          <p:nvPr/>
        </p:nvSpPr>
        <p:spPr>
          <a:xfrm>
            <a:off x="13157431" y="10542980"/>
            <a:ext cx="3658511"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CAIDA – </a:t>
            </a:r>
            <a:r>
              <a:rPr lang="en-US" sz="1950" b="1" spc="-10" dirty="0">
                <a:solidFill>
                  <a:srgbClr val="808080"/>
                </a:solidFill>
                <a:latin typeface="Poppins"/>
                <a:cs typeface="Poppins"/>
                <a:hlinkClick r:id="rId7"/>
              </a:rPr>
              <a:t>AS Rank</a:t>
            </a:r>
            <a:endParaRPr lang="en-US" sz="1950" b="1" spc="-10" dirty="0">
              <a:solidFill>
                <a:srgbClr val="808080"/>
              </a:solidFill>
              <a:latin typeface="Poppins"/>
              <a:cs typeface="Poppins"/>
            </a:endParaRPr>
          </a:p>
        </p:txBody>
      </p:sp>
      <p:pic>
        <p:nvPicPr>
          <p:cNvPr id="19" name="Picture 18">
            <a:extLst>
              <a:ext uri="{FF2B5EF4-FFF2-40B4-BE49-F238E27FC236}">
                <a16:creationId xmlns:a16="http://schemas.microsoft.com/office/drawing/2014/main" id="{3BB79B08-3DAA-F349-4568-B6E433893975}"/>
              </a:ext>
            </a:extLst>
          </p:cNvPr>
          <p:cNvPicPr>
            <a:picLocks noChangeAspect="1"/>
          </p:cNvPicPr>
          <p:nvPr/>
        </p:nvPicPr>
        <p:blipFill>
          <a:blip r:embed="rId8"/>
          <a:stretch>
            <a:fillRect/>
          </a:stretch>
        </p:blipFill>
        <p:spPr>
          <a:xfrm>
            <a:off x="14326742" y="1867261"/>
            <a:ext cx="2489200" cy="825500"/>
          </a:xfrm>
          <a:prstGeom prst="rect">
            <a:avLst/>
          </a:prstGeom>
        </p:spPr>
      </p:pic>
    </p:spTree>
    <p:extLst>
      <p:ext uri="{BB962C8B-B14F-4D97-AF65-F5344CB8AC3E}">
        <p14:creationId xmlns:p14="http://schemas.microsoft.com/office/powerpoint/2010/main" val="253763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F7D4885-8210-DF83-9B9C-D7D3032BF632}"/>
              </a:ext>
            </a:extLst>
          </p:cNvPr>
          <p:cNvPicPr>
            <a:picLocks noChangeAspect="1"/>
          </p:cNvPicPr>
          <p:nvPr/>
        </p:nvPicPr>
        <p:blipFill>
          <a:blip r:embed="rId2"/>
          <a:stretch>
            <a:fillRect/>
          </a:stretch>
        </p:blipFill>
        <p:spPr>
          <a:xfrm>
            <a:off x="9363582" y="1867261"/>
            <a:ext cx="3924300" cy="8788400"/>
          </a:xfrm>
          <a:prstGeom prst="rect">
            <a:avLst/>
          </a:prstGeom>
        </p:spPr>
      </p:pic>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3">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67" y="538885"/>
            <a:ext cx="7100977"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Customers / Peers</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4" cstate="print"/>
          <a:stretch>
            <a:fillRect/>
          </a:stretch>
        </p:blipFill>
        <p:spPr>
          <a:xfrm>
            <a:off x="17350284" y="117988"/>
            <a:ext cx="2753816" cy="616810"/>
          </a:xfrm>
          <a:prstGeom prst="rect">
            <a:avLst/>
          </a:prstGeom>
        </p:spPr>
      </p:pic>
      <p:cxnSp>
        <p:nvCxnSpPr>
          <p:cNvPr id="14" name="Straight Arrow Connector 13">
            <a:extLst>
              <a:ext uri="{FF2B5EF4-FFF2-40B4-BE49-F238E27FC236}">
                <a16:creationId xmlns:a16="http://schemas.microsoft.com/office/drawing/2014/main" id="{D3DDB9A8-E0AB-CE51-63F2-37B3C1607FD1}"/>
              </a:ext>
            </a:extLst>
          </p:cNvPr>
          <p:cNvCxnSpPr>
            <a:cxnSpLocks/>
          </p:cNvCxnSpPr>
          <p:nvPr/>
        </p:nvCxnSpPr>
        <p:spPr>
          <a:xfrm flipV="1">
            <a:off x="1206323" y="1305070"/>
            <a:ext cx="0" cy="562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FA1709-0472-749D-D7D0-95B6BFE9F379}"/>
              </a:ext>
            </a:extLst>
          </p:cNvPr>
          <p:cNvCxnSpPr>
            <a:cxnSpLocks/>
          </p:cNvCxnSpPr>
          <p:nvPr/>
        </p:nvCxnSpPr>
        <p:spPr>
          <a:xfrm flipV="1">
            <a:off x="6460941" y="1262562"/>
            <a:ext cx="0" cy="604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bject 6">
            <a:extLst>
              <a:ext uri="{FF2B5EF4-FFF2-40B4-BE49-F238E27FC236}">
                <a16:creationId xmlns:a16="http://schemas.microsoft.com/office/drawing/2014/main" id="{1B10BDFC-314D-0BFA-2153-24CD844093DC}"/>
              </a:ext>
            </a:extLst>
          </p:cNvPr>
          <p:cNvSpPr txBox="1"/>
          <p:nvPr/>
        </p:nvSpPr>
        <p:spPr>
          <a:xfrm>
            <a:off x="13157431" y="10542980"/>
            <a:ext cx="3658511"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CAIDA – </a:t>
            </a:r>
            <a:r>
              <a:rPr lang="en-US" sz="1950" b="1" spc="-10" dirty="0">
                <a:solidFill>
                  <a:srgbClr val="808080"/>
                </a:solidFill>
                <a:latin typeface="Poppins"/>
                <a:cs typeface="Poppins"/>
                <a:hlinkClick r:id="rId5"/>
              </a:rPr>
              <a:t>AS Rank</a:t>
            </a:r>
            <a:endParaRPr lang="en-US" sz="1950" b="1" spc="-10" dirty="0">
              <a:solidFill>
                <a:srgbClr val="808080"/>
              </a:solidFill>
              <a:latin typeface="Poppins"/>
              <a:cs typeface="Poppins"/>
            </a:endParaRPr>
          </a:p>
        </p:txBody>
      </p:sp>
      <p:pic>
        <p:nvPicPr>
          <p:cNvPr id="19" name="Picture 18">
            <a:extLst>
              <a:ext uri="{FF2B5EF4-FFF2-40B4-BE49-F238E27FC236}">
                <a16:creationId xmlns:a16="http://schemas.microsoft.com/office/drawing/2014/main" id="{3BB79B08-3DAA-F349-4568-B6E433893975}"/>
              </a:ext>
            </a:extLst>
          </p:cNvPr>
          <p:cNvPicPr>
            <a:picLocks noChangeAspect="1"/>
          </p:cNvPicPr>
          <p:nvPr/>
        </p:nvPicPr>
        <p:blipFill>
          <a:blip r:embed="rId6"/>
          <a:stretch>
            <a:fillRect/>
          </a:stretch>
        </p:blipFill>
        <p:spPr>
          <a:xfrm>
            <a:off x="13514234" y="1867261"/>
            <a:ext cx="3610064" cy="1197215"/>
          </a:xfrm>
          <a:prstGeom prst="rect">
            <a:avLst/>
          </a:prstGeom>
        </p:spPr>
      </p:pic>
      <p:cxnSp>
        <p:nvCxnSpPr>
          <p:cNvPr id="21" name="Straight Arrow Connector 20">
            <a:extLst>
              <a:ext uri="{FF2B5EF4-FFF2-40B4-BE49-F238E27FC236}">
                <a16:creationId xmlns:a16="http://schemas.microsoft.com/office/drawing/2014/main" id="{2E9C4DDC-142B-8680-2028-5A68789592F7}"/>
              </a:ext>
            </a:extLst>
          </p:cNvPr>
          <p:cNvCxnSpPr>
            <a:cxnSpLocks/>
          </p:cNvCxnSpPr>
          <p:nvPr/>
        </p:nvCxnSpPr>
        <p:spPr>
          <a:xfrm flipV="1">
            <a:off x="11516219" y="1262562"/>
            <a:ext cx="0" cy="604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F6C58F-108B-B55D-0FCF-F37393E847D4}"/>
              </a:ext>
            </a:extLst>
          </p:cNvPr>
          <p:cNvCxnSpPr>
            <a:cxnSpLocks/>
            <a:stCxn id="39" idx="1"/>
          </p:cNvCxnSpPr>
          <p:nvPr/>
        </p:nvCxnSpPr>
        <p:spPr>
          <a:xfrm flipH="1">
            <a:off x="13253083" y="9218140"/>
            <a:ext cx="231379" cy="1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A4801CC-ED64-9389-8884-D9077BB960A5}"/>
              </a:ext>
            </a:extLst>
          </p:cNvPr>
          <p:cNvSpPr txBox="1"/>
          <p:nvPr/>
        </p:nvSpPr>
        <p:spPr>
          <a:xfrm>
            <a:off x="13484462" y="9033474"/>
            <a:ext cx="3946676" cy="369332"/>
          </a:xfrm>
          <a:prstGeom prst="rect">
            <a:avLst/>
          </a:prstGeom>
          <a:noFill/>
        </p:spPr>
        <p:txBody>
          <a:bodyPr wrap="square" rtlCol="0">
            <a:spAutoFit/>
          </a:bodyPr>
          <a:lstStyle/>
          <a:p>
            <a:r>
              <a:rPr lang="en-US" dirty="0">
                <a:solidFill>
                  <a:srgbClr val="92D050"/>
                </a:solidFill>
                <a:latin typeface="arial" panose="020B0604020202020204" pitchFamily="34" charset="0"/>
              </a:rPr>
              <a:t>An IXP, connected to other IXPs (29)</a:t>
            </a:r>
            <a:endParaRPr lang="en-US" dirty="0">
              <a:solidFill>
                <a:srgbClr val="92D050"/>
              </a:solidFill>
            </a:endParaRPr>
          </a:p>
        </p:txBody>
      </p:sp>
      <p:sp>
        <p:nvSpPr>
          <p:cNvPr id="40" name="Frame 39">
            <a:extLst>
              <a:ext uri="{FF2B5EF4-FFF2-40B4-BE49-F238E27FC236}">
                <a16:creationId xmlns:a16="http://schemas.microsoft.com/office/drawing/2014/main" id="{F9B0A99D-9A61-D14C-DCEC-079284991168}"/>
              </a:ext>
            </a:extLst>
          </p:cNvPr>
          <p:cNvSpPr/>
          <p:nvPr/>
        </p:nvSpPr>
        <p:spPr>
          <a:xfrm>
            <a:off x="9329223" y="9062613"/>
            <a:ext cx="3975382" cy="35834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a:extLst>
              <a:ext uri="{FF2B5EF4-FFF2-40B4-BE49-F238E27FC236}">
                <a16:creationId xmlns:a16="http://schemas.microsoft.com/office/drawing/2014/main" id="{6A667567-FDC3-88BA-931D-71AC066EE476}"/>
              </a:ext>
            </a:extLst>
          </p:cNvPr>
          <p:cNvPicPr>
            <a:picLocks noChangeAspect="1"/>
          </p:cNvPicPr>
          <p:nvPr/>
        </p:nvPicPr>
        <p:blipFill>
          <a:blip r:embed="rId7"/>
          <a:stretch>
            <a:fillRect/>
          </a:stretch>
        </p:blipFill>
        <p:spPr>
          <a:xfrm>
            <a:off x="4863404" y="1867261"/>
            <a:ext cx="3924300" cy="8788400"/>
          </a:xfrm>
          <a:prstGeom prst="rect">
            <a:avLst/>
          </a:prstGeom>
        </p:spPr>
      </p:pic>
      <p:pic>
        <p:nvPicPr>
          <p:cNvPr id="26" name="Picture 25">
            <a:extLst>
              <a:ext uri="{FF2B5EF4-FFF2-40B4-BE49-F238E27FC236}">
                <a16:creationId xmlns:a16="http://schemas.microsoft.com/office/drawing/2014/main" id="{B938FF23-5582-4892-9FA7-D0A20D8945E9}"/>
              </a:ext>
            </a:extLst>
          </p:cNvPr>
          <p:cNvPicPr>
            <a:picLocks noChangeAspect="1"/>
          </p:cNvPicPr>
          <p:nvPr/>
        </p:nvPicPr>
        <p:blipFill>
          <a:blip r:embed="rId8"/>
          <a:stretch>
            <a:fillRect/>
          </a:stretch>
        </p:blipFill>
        <p:spPr>
          <a:xfrm>
            <a:off x="306644" y="1867261"/>
            <a:ext cx="3975100" cy="8788400"/>
          </a:xfrm>
          <a:prstGeom prst="rect">
            <a:avLst/>
          </a:prstGeom>
        </p:spPr>
      </p:pic>
    </p:spTree>
    <p:extLst>
      <p:ext uri="{BB962C8B-B14F-4D97-AF65-F5344CB8AC3E}">
        <p14:creationId xmlns:p14="http://schemas.microsoft.com/office/powerpoint/2010/main" val="16771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67" y="538885"/>
            <a:ext cx="7100977"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AS-PATH-LENGTH</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sp>
        <p:nvSpPr>
          <p:cNvPr id="5" name="object 6">
            <a:extLst>
              <a:ext uri="{FF2B5EF4-FFF2-40B4-BE49-F238E27FC236}">
                <a16:creationId xmlns:a16="http://schemas.microsoft.com/office/drawing/2014/main" id="{76E3E57A-0B88-5194-FAE7-D1E67B82E616}"/>
              </a:ext>
            </a:extLst>
          </p:cNvPr>
          <p:cNvSpPr txBox="1"/>
          <p:nvPr/>
        </p:nvSpPr>
        <p:spPr>
          <a:xfrm>
            <a:off x="12461460" y="10496434"/>
            <a:ext cx="4033965"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RIPE NCC – </a:t>
            </a:r>
            <a:r>
              <a:rPr lang="en-US" sz="1950" b="1" spc="-10" dirty="0">
                <a:solidFill>
                  <a:srgbClr val="808080"/>
                </a:solidFill>
                <a:latin typeface="Poppins"/>
                <a:cs typeface="Poppins"/>
                <a:hlinkClick r:id="rId4"/>
              </a:rPr>
              <a:t>RIPE stat</a:t>
            </a:r>
            <a:endParaRPr lang="en-US" sz="1950" b="1" spc="-10" dirty="0">
              <a:solidFill>
                <a:srgbClr val="808080"/>
              </a:solidFill>
              <a:latin typeface="Poppins"/>
              <a:cs typeface="Poppins"/>
            </a:endParaRPr>
          </a:p>
        </p:txBody>
      </p:sp>
      <p:pic>
        <p:nvPicPr>
          <p:cNvPr id="9" name="Picture 8">
            <a:extLst>
              <a:ext uri="{FF2B5EF4-FFF2-40B4-BE49-F238E27FC236}">
                <a16:creationId xmlns:a16="http://schemas.microsoft.com/office/drawing/2014/main" id="{8B63EBF0-855A-7F1A-DCDE-180FEF42431D}"/>
              </a:ext>
            </a:extLst>
          </p:cNvPr>
          <p:cNvPicPr>
            <a:picLocks noChangeAspect="1"/>
          </p:cNvPicPr>
          <p:nvPr/>
        </p:nvPicPr>
        <p:blipFill>
          <a:blip r:embed="rId5"/>
          <a:stretch>
            <a:fillRect/>
          </a:stretch>
        </p:blipFill>
        <p:spPr>
          <a:xfrm>
            <a:off x="713602" y="1675157"/>
            <a:ext cx="2870200" cy="8432800"/>
          </a:xfrm>
          <a:prstGeom prst="rect">
            <a:avLst/>
          </a:prstGeom>
        </p:spPr>
      </p:pic>
      <p:cxnSp>
        <p:nvCxnSpPr>
          <p:cNvPr id="11" name="Straight Arrow Connector 10">
            <a:extLst>
              <a:ext uri="{FF2B5EF4-FFF2-40B4-BE49-F238E27FC236}">
                <a16:creationId xmlns:a16="http://schemas.microsoft.com/office/drawing/2014/main" id="{048E66DC-D625-0670-2A33-518BB56DDD94}"/>
              </a:ext>
            </a:extLst>
          </p:cNvPr>
          <p:cNvCxnSpPr>
            <a:cxnSpLocks/>
          </p:cNvCxnSpPr>
          <p:nvPr/>
        </p:nvCxnSpPr>
        <p:spPr>
          <a:xfrm>
            <a:off x="1887792" y="1203208"/>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E6E0D5A-874F-9B57-0B60-4A043869BFDF}"/>
              </a:ext>
            </a:extLst>
          </p:cNvPr>
          <p:cNvPicPr>
            <a:picLocks noChangeAspect="1"/>
          </p:cNvPicPr>
          <p:nvPr/>
        </p:nvPicPr>
        <p:blipFill>
          <a:blip r:embed="rId6"/>
          <a:stretch>
            <a:fillRect/>
          </a:stretch>
        </p:blipFill>
        <p:spPr>
          <a:xfrm>
            <a:off x="13429131" y="1675157"/>
            <a:ext cx="2870200" cy="8432800"/>
          </a:xfrm>
          <a:prstGeom prst="rect">
            <a:avLst/>
          </a:prstGeom>
        </p:spPr>
      </p:pic>
      <p:cxnSp>
        <p:nvCxnSpPr>
          <p:cNvPr id="21" name="Straight Arrow Connector 20">
            <a:extLst>
              <a:ext uri="{FF2B5EF4-FFF2-40B4-BE49-F238E27FC236}">
                <a16:creationId xmlns:a16="http://schemas.microsoft.com/office/drawing/2014/main" id="{21265986-67BF-1F44-06DD-BB272E38B9B0}"/>
              </a:ext>
            </a:extLst>
          </p:cNvPr>
          <p:cNvCxnSpPr>
            <a:cxnSpLocks/>
          </p:cNvCxnSpPr>
          <p:nvPr/>
        </p:nvCxnSpPr>
        <p:spPr>
          <a:xfrm>
            <a:off x="15254747" y="1064313"/>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9C169A1-9A88-BC82-8788-02074E6376F9}"/>
              </a:ext>
            </a:extLst>
          </p:cNvPr>
          <p:cNvCxnSpPr/>
          <p:nvPr/>
        </p:nvCxnSpPr>
        <p:spPr>
          <a:xfrm flipH="1">
            <a:off x="16439535" y="7678994"/>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AA92E97-2972-F316-445B-F6C7365B30F7}"/>
              </a:ext>
            </a:extLst>
          </p:cNvPr>
          <p:cNvCxnSpPr/>
          <p:nvPr/>
        </p:nvCxnSpPr>
        <p:spPr>
          <a:xfrm flipH="1">
            <a:off x="16439535" y="9522542"/>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E940C32-D4BD-9CF7-D6FB-B8DB8F1C922D}"/>
              </a:ext>
            </a:extLst>
          </p:cNvPr>
          <p:cNvCxnSpPr/>
          <p:nvPr/>
        </p:nvCxnSpPr>
        <p:spPr>
          <a:xfrm flipH="1">
            <a:off x="16439535" y="9881420"/>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0F66EF6-311A-36BC-96FB-13E48EA08FB2}"/>
              </a:ext>
            </a:extLst>
          </p:cNvPr>
          <p:cNvCxnSpPr/>
          <p:nvPr/>
        </p:nvCxnSpPr>
        <p:spPr>
          <a:xfrm flipH="1">
            <a:off x="16445719" y="6700684"/>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A9187C-8CB0-6C0E-45C7-8EFC665C2897}"/>
              </a:ext>
            </a:extLst>
          </p:cNvPr>
          <p:cNvCxnSpPr/>
          <p:nvPr/>
        </p:nvCxnSpPr>
        <p:spPr>
          <a:xfrm flipH="1">
            <a:off x="16461734" y="5742039"/>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F65D818-692C-F4A7-F4A0-050A22CBCE4E}"/>
              </a:ext>
            </a:extLst>
          </p:cNvPr>
          <p:cNvCxnSpPr/>
          <p:nvPr/>
        </p:nvCxnSpPr>
        <p:spPr>
          <a:xfrm flipH="1">
            <a:off x="16418756" y="4537587"/>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94AB5DF-BC1E-B2D0-F9AB-139282641F3F}"/>
              </a:ext>
            </a:extLst>
          </p:cNvPr>
          <p:cNvCxnSpPr/>
          <p:nvPr/>
        </p:nvCxnSpPr>
        <p:spPr>
          <a:xfrm flipH="1">
            <a:off x="16418756" y="4060723"/>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EDD1CDD-3546-6598-23A1-366784656781}"/>
              </a:ext>
            </a:extLst>
          </p:cNvPr>
          <p:cNvCxnSpPr/>
          <p:nvPr/>
        </p:nvCxnSpPr>
        <p:spPr>
          <a:xfrm flipH="1">
            <a:off x="16418756" y="3564194"/>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B5DA6C7-3053-01DC-B0A3-7BBB26635832}"/>
              </a:ext>
            </a:extLst>
          </p:cNvPr>
          <p:cNvCxnSpPr/>
          <p:nvPr/>
        </p:nvCxnSpPr>
        <p:spPr>
          <a:xfrm flipH="1">
            <a:off x="16418756" y="3392130"/>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C04DDE-3E55-56C3-1E41-7971EC9F0322}"/>
              </a:ext>
            </a:extLst>
          </p:cNvPr>
          <p:cNvCxnSpPr/>
          <p:nvPr/>
        </p:nvCxnSpPr>
        <p:spPr>
          <a:xfrm flipH="1">
            <a:off x="16399245" y="2246672"/>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object 6">
            <a:extLst>
              <a:ext uri="{FF2B5EF4-FFF2-40B4-BE49-F238E27FC236}">
                <a16:creationId xmlns:a16="http://schemas.microsoft.com/office/drawing/2014/main" id="{CD049E90-DFAA-E2AD-70FD-D78E563D4A0E}"/>
              </a:ext>
            </a:extLst>
          </p:cNvPr>
          <p:cNvSpPr txBox="1"/>
          <p:nvPr/>
        </p:nvSpPr>
        <p:spPr>
          <a:xfrm>
            <a:off x="9308507" y="3645411"/>
            <a:ext cx="4148384" cy="1548181"/>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FF0000"/>
                </a:solidFill>
                <a:latin typeface="Poppins"/>
                <a:cs typeface="Poppins"/>
              </a:rPr>
              <a:t>Small number of adjacencies, </a:t>
            </a:r>
            <a:r>
              <a:rPr lang="en-US" sz="1950" spc="-10" dirty="0">
                <a:solidFill>
                  <a:srgbClr val="00B050"/>
                </a:solidFill>
                <a:latin typeface="Poppins"/>
                <a:cs typeface="Poppins"/>
              </a:rPr>
              <a:t>but connected to the right peers/customers/IXPs</a:t>
            </a:r>
          </a:p>
        </p:txBody>
      </p:sp>
      <p:cxnSp>
        <p:nvCxnSpPr>
          <p:cNvPr id="34" name="Straight Arrow Connector 33">
            <a:extLst>
              <a:ext uri="{FF2B5EF4-FFF2-40B4-BE49-F238E27FC236}">
                <a16:creationId xmlns:a16="http://schemas.microsoft.com/office/drawing/2014/main" id="{BD08CB92-A87B-9840-9D6D-66FE636FC722}"/>
              </a:ext>
            </a:extLst>
          </p:cNvPr>
          <p:cNvCxnSpPr/>
          <p:nvPr/>
        </p:nvCxnSpPr>
        <p:spPr>
          <a:xfrm flipH="1">
            <a:off x="3710716" y="2246672"/>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7FC90C3-509B-A99D-1156-617EC539BCB6}"/>
              </a:ext>
            </a:extLst>
          </p:cNvPr>
          <p:cNvCxnSpPr/>
          <p:nvPr/>
        </p:nvCxnSpPr>
        <p:spPr>
          <a:xfrm flipH="1">
            <a:off x="3710716" y="2920182"/>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545755E-DF01-DE8C-860E-9B077CD6069F}"/>
              </a:ext>
            </a:extLst>
          </p:cNvPr>
          <p:cNvCxnSpPr/>
          <p:nvPr/>
        </p:nvCxnSpPr>
        <p:spPr>
          <a:xfrm flipH="1">
            <a:off x="3710716" y="3539615"/>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7B93772-2728-FB8E-5020-2D04C3F4BA3E}"/>
              </a:ext>
            </a:extLst>
          </p:cNvPr>
          <p:cNvCxnSpPr/>
          <p:nvPr/>
        </p:nvCxnSpPr>
        <p:spPr>
          <a:xfrm flipH="1">
            <a:off x="3710716" y="3751008"/>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A8B866B-9897-2F30-A8F5-9379A330361E}"/>
              </a:ext>
            </a:extLst>
          </p:cNvPr>
          <p:cNvCxnSpPr/>
          <p:nvPr/>
        </p:nvCxnSpPr>
        <p:spPr>
          <a:xfrm flipH="1">
            <a:off x="3710716" y="4237705"/>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402B8C1-9907-21F0-9649-929237128BA5}"/>
              </a:ext>
            </a:extLst>
          </p:cNvPr>
          <p:cNvCxnSpPr/>
          <p:nvPr/>
        </p:nvCxnSpPr>
        <p:spPr>
          <a:xfrm flipH="1">
            <a:off x="3710716" y="4724401"/>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C58C2A-82F3-88C4-366C-C1EDB809A390}"/>
              </a:ext>
            </a:extLst>
          </p:cNvPr>
          <p:cNvCxnSpPr/>
          <p:nvPr/>
        </p:nvCxnSpPr>
        <p:spPr>
          <a:xfrm flipH="1">
            <a:off x="3691358" y="5397911"/>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5BB4F1-DC19-14AE-F795-18DE22180AF0}"/>
              </a:ext>
            </a:extLst>
          </p:cNvPr>
          <p:cNvCxnSpPr/>
          <p:nvPr/>
        </p:nvCxnSpPr>
        <p:spPr>
          <a:xfrm flipH="1">
            <a:off x="3662474" y="6366388"/>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F53CEB3-75BE-E396-47CD-2C1B9BD359C1}"/>
              </a:ext>
            </a:extLst>
          </p:cNvPr>
          <p:cNvCxnSpPr/>
          <p:nvPr/>
        </p:nvCxnSpPr>
        <p:spPr>
          <a:xfrm flipH="1">
            <a:off x="3663087" y="6700685"/>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F76A3CC-E6A6-540B-4165-BB74DAF20B33}"/>
              </a:ext>
            </a:extLst>
          </p:cNvPr>
          <p:cNvCxnSpPr/>
          <p:nvPr/>
        </p:nvCxnSpPr>
        <p:spPr>
          <a:xfrm flipH="1">
            <a:off x="3662474" y="6882582"/>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23CE94D-E663-D51D-EF5B-C09C81C01B5A}"/>
              </a:ext>
            </a:extLst>
          </p:cNvPr>
          <p:cNvCxnSpPr/>
          <p:nvPr/>
        </p:nvCxnSpPr>
        <p:spPr>
          <a:xfrm flipH="1">
            <a:off x="3623758" y="8332840"/>
            <a:ext cx="612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bject 6">
            <a:extLst>
              <a:ext uri="{FF2B5EF4-FFF2-40B4-BE49-F238E27FC236}">
                <a16:creationId xmlns:a16="http://schemas.microsoft.com/office/drawing/2014/main" id="{7FFDB92E-E324-3C85-011D-59F21EC78B2D}"/>
              </a:ext>
            </a:extLst>
          </p:cNvPr>
          <p:cNvSpPr txBox="1"/>
          <p:nvPr/>
        </p:nvSpPr>
        <p:spPr>
          <a:xfrm>
            <a:off x="4604814" y="3645410"/>
            <a:ext cx="3838663" cy="1548181"/>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Big number of adjacencies, </a:t>
            </a:r>
            <a:r>
              <a:rPr lang="en-US" sz="1950" spc="-10" dirty="0">
                <a:solidFill>
                  <a:srgbClr val="FF0000"/>
                </a:solidFill>
                <a:latin typeface="Poppins"/>
                <a:cs typeface="Poppins"/>
              </a:rPr>
              <a:t>but NOT connected to the right peers/customers/IXPs</a:t>
            </a:r>
          </a:p>
        </p:txBody>
      </p:sp>
      <p:pic>
        <p:nvPicPr>
          <p:cNvPr id="46" name="Picture 45">
            <a:extLst>
              <a:ext uri="{FF2B5EF4-FFF2-40B4-BE49-F238E27FC236}">
                <a16:creationId xmlns:a16="http://schemas.microsoft.com/office/drawing/2014/main" id="{B6338623-3632-27CB-C7A6-873988F595F3}"/>
              </a:ext>
            </a:extLst>
          </p:cNvPr>
          <p:cNvPicPr>
            <a:picLocks noChangeAspect="1"/>
          </p:cNvPicPr>
          <p:nvPr/>
        </p:nvPicPr>
        <p:blipFill>
          <a:blip r:embed="rId7"/>
          <a:stretch>
            <a:fillRect/>
          </a:stretch>
        </p:blipFill>
        <p:spPr>
          <a:xfrm>
            <a:off x="6343253" y="8801598"/>
            <a:ext cx="4200447" cy="1306359"/>
          </a:xfrm>
          <a:prstGeom prst="rect">
            <a:avLst/>
          </a:prstGeom>
        </p:spPr>
      </p:pic>
    </p:spTree>
    <p:extLst>
      <p:ext uri="{BB962C8B-B14F-4D97-AF65-F5344CB8AC3E}">
        <p14:creationId xmlns:p14="http://schemas.microsoft.com/office/powerpoint/2010/main" val="166557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02839" y="538885"/>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67" y="538885"/>
            <a:ext cx="7100977"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AS-PATH-LENGTH</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cxnSp>
        <p:nvCxnSpPr>
          <p:cNvPr id="11" name="Straight Arrow Connector 10">
            <a:extLst>
              <a:ext uri="{FF2B5EF4-FFF2-40B4-BE49-F238E27FC236}">
                <a16:creationId xmlns:a16="http://schemas.microsoft.com/office/drawing/2014/main" id="{048E66DC-D625-0670-2A33-518BB56DDD94}"/>
              </a:ext>
            </a:extLst>
          </p:cNvPr>
          <p:cNvCxnSpPr>
            <a:cxnSpLocks/>
          </p:cNvCxnSpPr>
          <p:nvPr/>
        </p:nvCxnSpPr>
        <p:spPr>
          <a:xfrm>
            <a:off x="1994122" y="1139410"/>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1265986-67BF-1F44-06DD-BB272E38B9B0}"/>
              </a:ext>
            </a:extLst>
          </p:cNvPr>
          <p:cNvCxnSpPr>
            <a:cxnSpLocks/>
          </p:cNvCxnSpPr>
          <p:nvPr/>
        </p:nvCxnSpPr>
        <p:spPr>
          <a:xfrm>
            <a:off x="15254747" y="1172465"/>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object 6">
            <a:extLst>
              <a:ext uri="{FF2B5EF4-FFF2-40B4-BE49-F238E27FC236}">
                <a16:creationId xmlns:a16="http://schemas.microsoft.com/office/drawing/2014/main" id="{CD049E90-DFAA-E2AD-70FD-D78E563D4A0E}"/>
              </a:ext>
            </a:extLst>
          </p:cNvPr>
          <p:cNvSpPr txBox="1"/>
          <p:nvPr/>
        </p:nvSpPr>
        <p:spPr>
          <a:xfrm>
            <a:off x="4641466" y="3897539"/>
            <a:ext cx="4148384" cy="1548181"/>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FF0000"/>
                </a:solidFill>
                <a:latin typeface="Poppins"/>
                <a:cs typeface="Poppins"/>
              </a:rPr>
              <a:t>Small number of adjacencies, </a:t>
            </a:r>
            <a:r>
              <a:rPr lang="en-US" sz="1950" spc="-10" dirty="0">
                <a:solidFill>
                  <a:srgbClr val="00B050"/>
                </a:solidFill>
                <a:latin typeface="Poppins"/>
                <a:cs typeface="Poppins"/>
              </a:rPr>
              <a:t>but connected to the right peers/customers/IXPs</a:t>
            </a:r>
          </a:p>
        </p:txBody>
      </p:sp>
      <p:sp>
        <p:nvSpPr>
          <p:cNvPr id="45" name="object 6">
            <a:extLst>
              <a:ext uri="{FF2B5EF4-FFF2-40B4-BE49-F238E27FC236}">
                <a16:creationId xmlns:a16="http://schemas.microsoft.com/office/drawing/2014/main" id="{7FFDB92E-E324-3C85-011D-59F21EC78B2D}"/>
              </a:ext>
            </a:extLst>
          </p:cNvPr>
          <p:cNvSpPr txBox="1"/>
          <p:nvPr/>
        </p:nvSpPr>
        <p:spPr>
          <a:xfrm>
            <a:off x="9337868" y="3897540"/>
            <a:ext cx="3838663" cy="1548181"/>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Big number of adjacencies, </a:t>
            </a:r>
            <a:r>
              <a:rPr lang="en-US" sz="1950" spc="-10" dirty="0">
                <a:solidFill>
                  <a:srgbClr val="FF0000"/>
                </a:solidFill>
                <a:latin typeface="Poppins"/>
                <a:cs typeface="Poppins"/>
              </a:rPr>
              <a:t>but NOT connected to the right peers/customers/IXPs</a:t>
            </a:r>
          </a:p>
        </p:txBody>
      </p:sp>
      <p:cxnSp>
        <p:nvCxnSpPr>
          <p:cNvPr id="14" name="Straight Arrow Connector 13">
            <a:extLst>
              <a:ext uri="{FF2B5EF4-FFF2-40B4-BE49-F238E27FC236}">
                <a16:creationId xmlns:a16="http://schemas.microsoft.com/office/drawing/2014/main" id="{47D8D6B4-46B2-3257-15CE-B4A0BCD72378}"/>
              </a:ext>
            </a:extLst>
          </p:cNvPr>
          <p:cNvCxnSpPr>
            <a:cxnSpLocks/>
          </p:cNvCxnSpPr>
          <p:nvPr/>
        </p:nvCxnSpPr>
        <p:spPr>
          <a:xfrm flipH="1">
            <a:off x="4044375" y="9265768"/>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5B7F84-E71D-13AB-8DFB-51765996648F}"/>
              </a:ext>
            </a:extLst>
          </p:cNvPr>
          <p:cNvCxnSpPr>
            <a:cxnSpLocks/>
          </p:cNvCxnSpPr>
          <p:nvPr/>
        </p:nvCxnSpPr>
        <p:spPr>
          <a:xfrm flipH="1">
            <a:off x="16587280" y="7104738"/>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4C790F-CDE9-3539-B130-6C2768DEDF0C}"/>
              </a:ext>
            </a:extLst>
          </p:cNvPr>
          <p:cNvCxnSpPr>
            <a:cxnSpLocks/>
          </p:cNvCxnSpPr>
          <p:nvPr/>
        </p:nvCxnSpPr>
        <p:spPr>
          <a:xfrm flipH="1">
            <a:off x="16587280" y="7453783"/>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BA58E9-184E-4EE3-A01F-15EA2002BA9C}"/>
              </a:ext>
            </a:extLst>
          </p:cNvPr>
          <p:cNvCxnSpPr>
            <a:cxnSpLocks/>
          </p:cNvCxnSpPr>
          <p:nvPr/>
        </p:nvCxnSpPr>
        <p:spPr>
          <a:xfrm flipH="1">
            <a:off x="16587280" y="8938214"/>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B7AD6B24-18CE-B0C3-D0E4-C0B2A5B6264A}"/>
              </a:ext>
            </a:extLst>
          </p:cNvPr>
          <p:cNvPicPr>
            <a:picLocks noChangeAspect="1"/>
          </p:cNvPicPr>
          <p:nvPr/>
        </p:nvPicPr>
        <p:blipFill>
          <a:blip r:embed="rId4"/>
          <a:stretch>
            <a:fillRect/>
          </a:stretch>
        </p:blipFill>
        <p:spPr>
          <a:xfrm>
            <a:off x="6343253" y="8801598"/>
            <a:ext cx="4200447" cy="1306359"/>
          </a:xfrm>
          <a:prstGeom prst="rect">
            <a:avLst/>
          </a:prstGeom>
        </p:spPr>
      </p:pic>
      <p:sp>
        <p:nvSpPr>
          <p:cNvPr id="50" name="object 6">
            <a:extLst>
              <a:ext uri="{FF2B5EF4-FFF2-40B4-BE49-F238E27FC236}">
                <a16:creationId xmlns:a16="http://schemas.microsoft.com/office/drawing/2014/main" id="{FDFD09B4-2442-91B0-E330-2122DEF0E6BE}"/>
              </a:ext>
            </a:extLst>
          </p:cNvPr>
          <p:cNvSpPr txBox="1"/>
          <p:nvPr/>
        </p:nvSpPr>
        <p:spPr>
          <a:xfrm>
            <a:off x="12461460" y="10496434"/>
            <a:ext cx="4033965"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RIPE NCC – </a:t>
            </a:r>
            <a:r>
              <a:rPr lang="en-US" sz="1950" b="1" spc="-10" dirty="0">
                <a:solidFill>
                  <a:srgbClr val="808080"/>
                </a:solidFill>
                <a:latin typeface="Poppins"/>
                <a:cs typeface="Poppins"/>
                <a:hlinkClick r:id="rId5"/>
              </a:rPr>
              <a:t>RIPE stat</a:t>
            </a:r>
            <a:endParaRPr lang="en-US" sz="1950" b="1" spc="-10" dirty="0">
              <a:solidFill>
                <a:srgbClr val="808080"/>
              </a:solidFill>
              <a:latin typeface="Poppins"/>
              <a:cs typeface="Poppins"/>
            </a:endParaRPr>
          </a:p>
        </p:txBody>
      </p:sp>
      <p:pic>
        <p:nvPicPr>
          <p:cNvPr id="5" name="Picture 4">
            <a:extLst>
              <a:ext uri="{FF2B5EF4-FFF2-40B4-BE49-F238E27FC236}">
                <a16:creationId xmlns:a16="http://schemas.microsoft.com/office/drawing/2014/main" id="{F12B9C71-D0C7-B8A6-CA01-E60515C47DA7}"/>
              </a:ext>
            </a:extLst>
          </p:cNvPr>
          <p:cNvPicPr>
            <a:picLocks noChangeAspect="1"/>
          </p:cNvPicPr>
          <p:nvPr/>
        </p:nvPicPr>
        <p:blipFill>
          <a:blip r:embed="rId6"/>
          <a:stretch>
            <a:fillRect/>
          </a:stretch>
        </p:blipFill>
        <p:spPr>
          <a:xfrm>
            <a:off x="819209" y="1643256"/>
            <a:ext cx="3274237" cy="8900886"/>
          </a:xfrm>
          <a:prstGeom prst="rect">
            <a:avLst/>
          </a:prstGeom>
        </p:spPr>
      </p:pic>
      <p:pic>
        <p:nvPicPr>
          <p:cNvPr id="9" name="Picture 8">
            <a:extLst>
              <a:ext uri="{FF2B5EF4-FFF2-40B4-BE49-F238E27FC236}">
                <a16:creationId xmlns:a16="http://schemas.microsoft.com/office/drawing/2014/main" id="{8CEDF866-3348-BD82-DF66-F7D900BF05CE}"/>
              </a:ext>
            </a:extLst>
          </p:cNvPr>
          <p:cNvPicPr>
            <a:picLocks noChangeAspect="1"/>
          </p:cNvPicPr>
          <p:nvPr/>
        </p:nvPicPr>
        <p:blipFill>
          <a:blip r:embed="rId7"/>
          <a:stretch>
            <a:fillRect/>
          </a:stretch>
        </p:blipFill>
        <p:spPr>
          <a:xfrm>
            <a:off x="13207627" y="1678840"/>
            <a:ext cx="3323675" cy="8883049"/>
          </a:xfrm>
          <a:prstGeom prst="rect">
            <a:avLst/>
          </a:prstGeom>
        </p:spPr>
      </p:pic>
      <p:cxnSp>
        <p:nvCxnSpPr>
          <p:cNvPr id="10" name="Straight Arrow Connector 9">
            <a:extLst>
              <a:ext uri="{FF2B5EF4-FFF2-40B4-BE49-F238E27FC236}">
                <a16:creationId xmlns:a16="http://schemas.microsoft.com/office/drawing/2014/main" id="{1A4BB5CB-F770-527C-D42F-367CC9DF1462}"/>
              </a:ext>
            </a:extLst>
          </p:cNvPr>
          <p:cNvCxnSpPr>
            <a:cxnSpLocks/>
          </p:cNvCxnSpPr>
          <p:nvPr/>
        </p:nvCxnSpPr>
        <p:spPr>
          <a:xfrm flipH="1">
            <a:off x="16587280" y="9143776"/>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FADBA4C-74CE-94F1-0087-FDB658591995}"/>
              </a:ext>
            </a:extLst>
          </p:cNvPr>
          <p:cNvCxnSpPr>
            <a:cxnSpLocks/>
          </p:cNvCxnSpPr>
          <p:nvPr/>
        </p:nvCxnSpPr>
        <p:spPr>
          <a:xfrm flipH="1">
            <a:off x="16587280" y="9955394"/>
            <a:ext cx="5604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2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6221734" y="538885"/>
            <a:ext cx="3905494"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Summary</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sp>
        <p:nvSpPr>
          <p:cNvPr id="5" name="object 6">
            <a:extLst>
              <a:ext uri="{FF2B5EF4-FFF2-40B4-BE49-F238E27FC236}">
                <a16:creationId xmlns:a16="http://schemas.microsoft.com/office/drawing/2014/main" id="{76E3E57A-0B88-5194-FAE7-D1E67B82E616}"/>
              </a:ext>
            </a:extLst>
          </p:cNvPr>
          <p:cNvSpPr txBox="1"/>
          <p:nvPr/>
        </p:nvSpPr>
        <p:spPr>
          <a:xfrm>
            <a:off x="10657257" y="10498964"/>
            <a:ext cx="6394414"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Hurricane Electric – </a:t>
            </a:r>
            <a:r>
              <a:rPr lang="en-US" sz="1950" b="1" spc="-10" dirty="0">
                <a:solidFill>
                  <a:srgbClr val="808080"/>
                </a:solidFill>
                <a:latin typeface="Poppins"/>
                <a:cs typeface="Poppins"/>
                <a:hlinkClick r:id="rId4"/>
              </a:rPr>
              <a:t>BGP Peer Report</a:t>
            </a:r>
            <a:endParaRPr lang="en-US" sz="1950" spc="-10" dirty="0">
              <a:solidFill>
                <a:srgbClr val="808080"/>
              </a:solidFill>
              <a:latin typeface="Poppins"/>
              <a:cs typeface="Poppins"/>
            </a:endParaRPr>
          </a:p>
        </p:txBody>
      </p:sp>
      <p:sp>
        <p:nvSpPr>
          <p:cNvPr id="8" name="object 6">
            <a:extLst>
              <a:ext uri="{FF2B5EF4-FFF2-40B4-BE49-F238E27FC236}">
                <a16:creationId xmlns:a16="http://schemas.microsoft.com/office/drawing/2014/main" id="{E461AF7C-FEBC-E1D0-B732-62C5A65395C0}"/>
              </a:ext>
            </a:extLst>
          </p:cNvPr>
          <p:cNvSpPr txBox="1"/>
          <p:nvPr/>
        </p:nvSpPr>
        <p:spPr>
          <a:xfrm>
            <a:off x="6221734" y="10498964"/>
            <a:ext cx="3658511"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CAIDA – </a:t>
            </a:r>
            <a:r>
              <a:rPr lang="en-US" sz="1950" b="1" spc="-10" dirty="0">
                <a:solidFill>
                  <a:srgbClr val="808080"/>
                </a:solidFill>
                <a:latin typeface="Poppins"/>
                <a:cs typeface="Poppins"/>
                <a:hlinkClick r:id="rId5"/>
              </a:rPr>
              <a:t>AS Rank</a:t>
            </a:r>
            <a:endParaRPr lang="en-US" sz="1950" b="1" spc="-10" dirty="0">
              <a:solidFill>
                <a:srgbClr val="808080"/>
              </a:solidFill>
              <a:latin typeface="Poppins"/>
              <a:cs typeface="Poppins"/>
            </a:endParaRPr>
          </a:p>
        </p:txBody>
      </p:sp>
      <p:sp>
        <p:nvSpPr>
          <p:cNvPr id="9" name="object 6">
            <a:extLst>
              <a:ext uri="{FF2B5EF4-FFF2-40B4-BE49-F238E27FC236}">
                <a16:creationId xmlns:a16="http://schemas.microsoft.com/office/drawing/2014/main" id="{3D1E9509-39F5-632A-9908-70D08AFFAC3D}"/>
              </a:ext>
            </a:extLst>
          </p:cNvPr>
          <p:cNvSpPr txBox="1"/>
          <p:nvPr/>
        </p:nvSpPr>
        <p:spPr>
          <a:xfrm>
            <a:off x="876524" y="10516741"/>
            <a:ext cx="4033965"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RIPE NCC – </a:t>
            </a:r>
            <a:r>
              <a:rPr lang="en-US" sz="1950" b="1" spc="-10" dirty="0">
                <a:solidFill>
                  <a:srgbClr val="808080"/>
                </a:solidFill>
                <a:latin typeface="Poppins"/>
                <a:cs typeface="Poppins"/>
                <a:hlinkClick r:id="rId6"/>
              </a:rPr>
              <a:t>RIPE stat</a:t>
            </a:r>
            <a:endParaRPr lang="en-US" sz="1950" b="1" spc="-10" dirty="0">
              <a:solidFill>
                <a:srgbClr val="808080"/>
              </a:solidFill>
              <a:latin typeface="Poppins"/>
              <a:cs typeface="Poppins"/>
            </a:endParaRPr>
          </a:p>
        </p:txBody>
      </p:sp>
      <p:pic>
        <p:nvPicPr>
          <p:cNvPr id="10" name="Picture 9">
            <a:extLst>
              <a:ext uri="{FF2B5EF4-FFF2-40B4-BE49-F238E27FC236}">
                <a16:creationId xmlns:a16="http://schemas.microsoft.com/office/drawing/2014/main" id="{20A066ED-60D6-B255-36F7-BB6A9D4A290A}"/>
              </a:ext>
            </a:extLst>
          </p:cNvPr>
          <p:cNvPicPr>
            <a:picLocks noChangeAspect="1"/>
          </p:cNvPicPr>
          <p:nvPr/>
        </p:nvPicPr>
        <p:blipFill>
          <a:blip r:embed="rId7"/>
          <a:stretch>
            <a:fillRect/>
          </a:stretch>
        </p:blipFill>
        <p:spPr>
          <a:xfrm>
            <a:off x="209488" y="1803926"/>
            <a:ext cx="4965700" cy="8623300"/>
          </a:xfrm>
          <a:prstGeom prst="rect">
            <a:avLst/>
          </a:prstGeom>
        </p:spPr>
      </p:pic>
      <p:cxnSp>
        <p:nvCxnSpPr>
          <p:cNvPr id="16" name="Straight Arrow Connector 15">
            <a:extLst>
              <a:ext uri="{FF2B5EF4-FFF2-40B4-BE49-F238E27FC236}">
                <a16:creationId xmlns:a16="http://schemas.microsoft.com/office/drawing/2014/main" id="{EEA9B553-0D57-0D7B-3FE1-72AD8DE62581}"/>
              </a:ext>
            </a:extLst>
          </p:cNvPr>
          <p:cNvCxnSpPr/>
          <p:nvPr/>
        </p:nvCxnSpPr>
        <p:spPr>
          <a:xfrm>
            <a:off x="1401490" y="1258065"/>
            <a:ext cx="0" cy="517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rame 23">
            <a:extLst>
              <a:ext uri="{FF2B5EF4-FFF2-40B4-BE49-F238E27FC236}">
                <a16:creationId xmlns:a16="http://schemas.microsoft.com/office/drawing/2014/main" id="{F6DCBBCA-425E-0412-512E-54F363538F61}"/>
              </a:ext>
            </a:extLst>
          </p:cNvPr>
          <p:cNvSpPr/>
          <p:nvPr/>
        </p:nvSpPr>
        <p:spPr>
          <a:xfrm>
            <a:off x="1816984" y="2123303"/>
            <a:ext cx="3399423" cy="228033"/>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ame 24">
            <a:extLst>
              <a:ext uri="{FF2B5EF4-FFF2-40B4-BE49-F238E27FC236}">
                <a16:creationId xmlns:a16="http://schemas.microsoft.com/office/drawing/2014/main" id="{7D009D8A-F79E-478F-0258-15EF0C8A4C50}"/>
              </a:ext>
            </a:extLst>
          </p:cNvPr>
          <p:cNvSpPr/>
          <p:nvPr/>
        </p:nvSpPr>
        <p:spPr>
          <a:xfrm>
            <a:off x="3456432" y="2625278"/>
            <a:ext cx="918192" cy="41242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ame 25">
            <a:extLst>
              <a:ext uri="{FF2B5EF4-FFF2-40B4-BE49-F238E27FC236}">
                <a16:creationId xmlns:a16="http://schemas.microsoft.com/office/drawing/2014/main" id="{7801373D-229D-6299-A636-5BB21E270734}"/>
              </a:ext>
            </a:extLst>
          </p:cNvPr>
          <p:cNvSpPr/>
          <p:nvPr/>
        </p:nvSpPr>
        <p:spPr>
          <a:xfrm>
            <a:off x="4292354" y="2959308"/>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ame 26">
            <a:extLst>
              <a:ext uri="{FF2B5EF4-FFF2-40B4-BE49-F238E27FC236}">
                <a16:creationId xmlns:a16="http://schemas.microsoft.com/office/drawing/2014/main" id="{DC4108DF-5156-1261-E73C-355892462435}"/>
              </a:ext>
            </a:extLst>
          </p:cNvPr>
          <p:cNvSpPr/>
          <p:nvPr/>
        </p:nvSpPr>
        <p:spPr>
          <a:xfrm>
            <a:off x="2702170" y="2954409"/>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ame 27">
            <a:extLst>
              <a:ext uri="{FF2B5EF4-FFF2-40B4-BE49-F238E27FC236}">
                <a16:creationId xmlns:a16="http://schemas.microsoft.com/office/drawing/2014/main" id="{CD9798F8-C88C-400A-9D42-42B7B8F1175F}"/>
              </a:ext>
            </a:extLst>
          </p:cNvPr>
          <p:cNvSpPr/>
          <p:nvPr/>
        </p:nvSpPr>
        <p:spPr>
          <a:xfrm>
            <a:off x="4293855" y="3273440"/>
            <a:ext cx="882834" cy="600003"/>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ame 28">
            <a:extLst>
              <a:ext uri="{FF2B5EF4-FFF2-40B4-BE49-F238E27FC236}">
                <a16:creationId xmlns:a16="http://schemas.microsoft.com/office/drawing/2014/main" id="{18AC18FE-954A-E7D4-9B50-C23E70A40EDF}"/>
              </a:ext>
            </a:extLst>
          </p:cNvPr>
          <p:cNvSpPr/>
          <p:nvPr/>
        </p:nvSpPr>
        <p:spPr>
          <a:xfrm>
            <a:off x="4307232" y="3946947"/>
            <a:ext cx="882834" cy="41242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ame 29">
            <a:extLst>
              <a:ext uri="{FF2B5EF4-FFF2-40B4-BE49-F238E27FC236}">
                <a16:creationId xmlns:a16="http://schemas.microsoft.com/office/drawing/2014/main" id="{FD9450F7-A3F9-B8C3-32AD-3908E4E3AABF}"/>
              </a:ext>
            </a:extLst>
          </p:cNvPr>
          <p:cNvSpPr/>
          <p:nvPr/>
        </p:nvSpPr>
        <p:spPr>
          <a:xfrm>
            <a:off x="2677136" y="4773359"/>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ame 30">
            <a:extLst>
              <a:ext uri="{FF2B5EF4-FFF2-40B4-BE49-F238E27FC236}">
                <a16:creationId xmlns:a16="http://schemas.microsoft.com/office/drawing/2014/main" id="{BB94A52B-3FF1-0F09-4CF2-7B43C218E907}"/>
              </a:ext>
            </a:extLst>
          </p:cNvPr>
          <p:cNvSpPr/>
          <p:nvPr/>
        </p:nvSpPr>
        <p:spPr>
          <a:xfrm>
            <a:off x="4292354" y="4773358"/>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ame 31">
            <a:extLst>
              <a:ext uri="{FF2B5EF4-FFF2-40B4-BE49-F238E27FC236}">
                <a16:creationId xmlns:a16="http://schemas.microsoft.com/office/drawing/2014/main" id="{6E3891EB-37E0-A7B6-44FF-7D9583050618}"/>
              </a:ext>
            </a:extLst>
          </p:cNvPr>
          <p:cNvSpPr/>
          <p:nvPr/>
        </p:nvSpPr>
        <p:spPr>
          <a:xfrm>
            <a:off x="4307232" y="5111036"/>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Frame 33">
            <a:extLst>
              <a:ext uri="{FF2B5EF4-FFF2-40B4-BE49-F238E27FC236}">
                <a16:creationId xmlns:a16="http://schemas.microsoft.com/office/drawing/2014/main" id="{8D520E49-D8B9-7B16-73FF-0A3678099C96}"/>
              </a:ext>
            </a:extLst>
          </p:cNvPr>
          <p:cNvSpPr/>
          <p:nvPr/>
        </p:nvSpPr>
        <p:spPr>
          <a:xfrm>
            <a:off x="4312019" y="5435813"/>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ame 34">
            <a:extLst>
              <a:ext uri="{FF2B5EF4-FFF2-40B4-BE49-F238E27FC236}">
                <a16:creationId xmlns:a16="http://schemas.microsoft.com/office/drawing/2014/main" id="{30ECD401-E77D-E741-F386-29ABD45864F9}"/>
              </a:ext>
            </a:extLst>
          </p:cNvPr>
          <p:cNvSpPr/>
          <p:nvPr/>
        </p:nvSpPr>
        <p:spPr>
          <a:xfrm>
            <a:off x="4299793" y="5932716"/>
            <a:ext cx="882834" cy="408622"/>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rame 36">
            <a:extLst>
              <a:ext uri="{FF2B5EF4-FFF2-40B4-BE49-F238E27FC236}">
                <a16:creationId xmlns:a16="http://schemas.microsoft.com/office/drawing/2014/main" id="{A0090A6D-B202-2F0B-8D77-E3A048F4C5F0}"/>
              </a:ext>
            </a:extLst>
          </p:cNvPr>
          <p:cNvSpPr/>
          <p:nvPr/>
        </p:nvSpPr>
        <p:spPr>
          <a:xfrm>
            <a:off x="4299793" y="6424982"/>
            <a:ext cx="882834" cy="99346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Frame 37">
            <a:extLst>
              <a:ext uri="{FF2B5EF4-FFF2-40B4-BE49-F238E27FC236}">
                <a16:creationId xmlns:a16="http://schemas.microsoft.com/office/drawing/2014/main" id="{1376D889-611E-D50A-1901-754175150EEA}"/>
              </a:ext>
            </a:extLst>
          </p:cNvPr>
          <p:cNvSpPr/>
          <p:nvPr/>
        </p:nvSpPr>
        <p:spPr>
          <a:xfrm>
            <a:off x="3474111" y="7254989"/>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rame 38">
            <a:extLst>
              <a:ext uri="{FF2B5EF4-FFF2-40B4-BE49-F238E27FC236}">
                <a16:creationId xmlns:a16="http://schemas.microsoft.com/office/drawing/2014/main" id="{B74F1608-23C0-B57E-85AE-DBD798483999}"/>
              </a:ext>
            </a:extLst>
          </p:cNvPr>
          <p:cNvSpPr/>
          <p:nvPr/>
        </p:nvSpPr>
        <p:spPr>
          <a:xfrm>
            <a:off x="4333881" y="7407670"/>
            <a:ext cx="882834" cy="60515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ame 39">
            <a:extLst>
              <a:ext uri="{FF2B5EF4-FFF2-40B4-BE49-F238E27FC236}">
                <a16:creationId xmlns:a16="http://schemas.microsoft.com/office/drawing/2014/main" id="{93ABAB6C-CB48-FA01-395F-1E6004290C68}"/>
              </a:ext>
            </a:extLst>
          </p:cNvPr>
          <p:cNvSpPr/>
          <p:nvPr/>
        </p:nvSpPr>
        <p:spPr>
          <a:xfrm>
            <a:off x="3485114" y="7862929"/>
            <a:ext cx="882834" cy="469171"/>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F6592018-DD05-B6D3-4328-EC0CD760BD7B}"/>
              </a:ext>
            </a:extLst>
          </p:cNvPr>
          <p:cNvSpPr/>
          <p:nvPr/>
        </p:nvSpPr>
        <p:spPr>
          <a:xfrm>
            <a:off x="3449029" y="8704065"/>
            <a:ext cx="882834" cy="29144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7D816762-F4BA-95E6-D4E9-143A7D21369A}"/>
              </a:ext>
            </a:extLst>
          </p:cNvPr>
          <p:cNvSpPr/>
          <p:nvPr/>
        </p:nvSpPr>
        <p:spPr>
          <a:xfrm>
            <a:off x="3491790" y="9029722"/>
            <a:ext cx="882834" cy="29144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43B29B4D-49C0-BC4A-4A96-D325D6038AB0}"/>
              </a:ext>
            </a:extLst>
          </p:cNvPr>
          <p:cNvSpPr/>
          <p:nvPr/>
        </p:nvSpPr>
        <p:spPr>
          <a:xfrm>
            <a:off x="2677136" y="9367479"/>
            <a:ext cx="882834" cy="626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D022882D-D60E-497E-F0E3-4A35D0F6296D}"/>
              </a:ext>
            </a:extLst>
          </p:cNvPr>
          <p:cNvSpPr/>
          <p:nvPr/>
        </p:nvSpPr>
        <p:spPr>
          <a:xfrm>
            <a:off x="4315079" y="9219020"/>
            <a:ext cx="882834" cy="605153"/>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FF585FCB-912B-02AB-537B-D684FF376F8A}"/>
              </a:ext>
            </a:extLst>
          </p:cNvPr>
          <p:cNvSpPr/>
          <p:nvPr/>
        </p:nvSpPr>
        <p:spPr>
          <a:xfrm>
            <a:off x="3494865" y="9687017"/>
            <a:ext cx="882834" cy="29144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a:extLst>
              <a:ext uri="{FF2B5EF4-FFF2-40B4-BE49-F238E27FC236}">
                <a16:creationId xmlns:a16="http://schemas.microsoft.com/office/drawing/2014/main" id="{A6DC41F1-4B66-ED06-9150-301D8974116B}"/>
              </a:ext>
            </a:extLst>
          </p:cNvPr>
          <p:cNvSpPr/>
          <p:nvPr/>
        </p:nvSpPr>
        <p:spPr>
          <a:xfrm>
            <a:off x="2677136" y="10176035"/>
            <a:ext cx="882834" cy="29144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Frame 50">
            <a:extLst>
              <a:ext uri="{FF2B5EF4-FFF2-40B4-BE49-F238E27FC236}">
                <a16:creationId xmlns:a16="http://schemas.microsoft.com/office/drawing/2014/main" id="{9DC9025B-8AAE-7369-4452-CD74C4A1715E}"/>
              </a:ext>
            </a:extLst>
          </p:cNvPr>
          <p:cNvSpPr/>
          <p:nvPr/>
        </p:nvSpPr>
        <p:spPr>
          <a:xfrm>
            <a:off x="2627160" y="3259770"/>
            <a:ext cx="882834" cy="628236"/>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a:extLst>
              <a:ext uri="{FF2B5EF4-FFF2-40B4-BE49-F238E27FC236}">
                <a16:creationId xmlns:a16="http://schemas.microsoft.com/office/drawing/2014/main" id="{7C8C79D1-1631-F8E3-3B07-D7479116F1E3}"/>
              </a:ext>
            </a:extLst>
          </p:cNvPr>
          <p:cNvSpPr/>
          <p:nvPr/>
        </p:nvSpPr>
        <p:spPr>
          <a:xfrm>
            <a:off x="1819336" y="2299878"/>
            <a:ext cx="17406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ame 53">
            <a:extLst>
              <a:ext uri="{FF2B5EF4-FFF2-40B4-BE49-F238E27FC236}">
                <a16:creationId xmlns:a16="http://schemas.microsoft.com/office/drawing/2014/main" id="{FBD1D28B-EB28-BD4D-FC8B-40BFC0383F43}"/>
              </a:ext>
            </a:extLst>
          </p:cNvPr>
          <p:cNvSpPr/>
          <p:nvPr/>
        </p:nvSpPr>
        <p:spPr>
          <a:xfrm>
            <a:off x="1832068" y="2950192"/>
            <a:ext cx="882834" cy="59765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ame 54">
            <a:extLst>
              <a:ext uri="{FF2B5EF4-FFF2-40B4-BE49-F238E27FC236}">
                <a16:creationId xmlns:a16="http://schemas.microsoft.com/office/drawing/2014/main" id="{DFEF73C8-4B11-92CB-6F89-71F3A6BDCA9B}"/>
              </a:ext>
            </a:extLst>
          </p:cNvPr>
          <p:cNvSpPr/>
          <p:nvPr/>
        </p:nvSpPr>
        <p:spPr>
          <a:xfrm>
            <a:off x="1846480" y="6738712"/>
            <a:ext cx="1713489"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ame 56">
            <a:extLst>
              <a:ext uri="{FF2B5EF4-FFF2-40B4-BE49-F238E27FC236}">
                <a16:creationId xmlns:a16="http://schemas.microsoft.com/office/drawing/2014/main" id="{F6460A26-0307-764F-B27A-B3AA936CBA4F}"/>
              </a:ext>
            </a:extLst>
          </p:cNvPr>
          <p:cNvSpPr/>
          <p:nvPr/>
        </p:nvSpPr>
        <p:spPr>
          <a:xfrm>
            <a:off x="1846480" y="7894838"/>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a16="http://schemas.microsoft.com/office/drawing/2014/main" id="{248673EF-9CE4-3659-151E-13C2B5DA2F97}"/>
              </a:ext>
            </a:extLst>
          </p:cNvPr>
          <p:cNvSpPr/>
          <p:nvPr/>
        </p:nvSpPr>
        <p:spPr>
          <a:xfrm>
            <a:off x="2689653" y="8903615"/>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a:extLst>
              <a:ext uri="{FF2B5EF4-FFF2-40B4-BE49-F238E27FC236}">
                <a16:creationId xmlns:a16="http://schemas.microsoft.com/office/drawing/2014/main" id="{16F56EC3-FD7B-0BC6-15A6-A2E50F7D1983}"/>
              </a:ext>
            </a:extLst>
          </p:cNvPr>
          <p:cNvSpPr/>
          <p:nvPr/>
        </p:nvSpPr>
        <p:spPr>
          <a:xfrm>
            <a:off x="4286223" y="8899746"/>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ame 59">
            <a:extLst>
              <a:ext uri="{FF2B5EF4-FFF2-40B4-BE49-F238E27FC236}">
                <a16:creationId xmlns:a16="http://schemas.microsoft.com/office/drawing/2014/main" id="{EB738EE0-47BE-A6E0-81B3-B7833DD437F2}"/>
              </a:ext>
            </a:extLst>
          </p:cNvPr>
          <p:cNvSpPr/>
          <p:nvPr/>
        </p:nvSpPr>
        <p:spPr>
          <a:xfrm>
            <a:off x="1832068" y="9391720"/>
            <a:ext cx="882834" cy="580877"/>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ame 60">
            <a:extLst>
              <a:ext uri="{FF2B5EF4-FFF2-40B4-BE49-F238E27FC236}">
                <a16:creationId xmlns:a16="http://schemas.microsoft.com/office/drawing/2014/main" id="{67905B55-D60A-69E4-36C9-AC2D8A355DCB}"/>
              </a:ext>
            </a:extLst>
          </p:cNvPr>
          <p:cNvSpPr/>
          <p:nvPr/>
        </p:nvSpPr>
        <p:spPr>
          <a:xfrm>
            <a:off x="1806819" y="3617233"/>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a:extLst>
              <a:ext uri="{FF2B5EF4-FFF2-40B4-BE49-F238E27FC236}">
                <a16:creationId xmlns:a16="http://schemas.microsoft.com/office/drawing/2014/main" id="{8492453C-D3D7-FF06-92B2-578CEE617DAF}"/>
              </a:ext>
            </a:extLst>
          </p:cNvPr>
          <p:cNvSpPr/>
          <p:nvPr/>
        </p:nvSpPr>
        <p:spPr>
          <a:xfrm>
            <a:off x="1812392" y="6916323"/>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62">
            <a:extLst>
              <a:ext uri="{FF2B5EF4-FFF2-40B4-BE49-F238E27FC236}">
                <a16:creationId xmlns:a16="http://schemas.microsoft.com/office/drawing/2014/main" id="{63DD8E3D-A188-4524-EA19-50957555D8BA}"/>
              </a:ext>
            </a:extLst>
          </p:cNvPr>
          <p:cNvSpPr/>
          <p:nvPr/>
        </p:nvSpPr>
        <p:spPr>
          <a:xfrm>
            <a:off x="2687105" y="4109847"/>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a:extLst>
              <a:ext uri="{FF2B5EF4-FFF2-40B4-BE49-F238E27FC236}">
                <a16:creationId xmlns:a16="http://schemas.microsoft.com/office/drawing/2014/main" id="{45FC3C63-39BC-C67F-DEBA-33476CEAEF89}"/>
              </a:ext>
            </a:extLst>
          </p:cNvPr>
          <p:cNvSpPr/>
          <p:nvPr/>
        </p:nvSpPr>
        <p:spPr>
          <a:xfrm>
            <a:off x="1831253" y="4440515"/>
            <a:ext cx="882834" cy="235975"/>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bject 7">
            <a:extLst>
              <a:ext uri="{FF2B5EF4-FFF2-40B4-BE49-F238E27FC236}">
                <a16:creationId xmlns:a16="http://schemas.microsoft.com/office/drawing/2014/main" id="{4FF6424D-CAD8-4888-937D-EF1E339FFBB3}"/>
              </a:ext>
            </a:extLst>
          </p:cNvPr>
          <p:cNvSpPr txBox="1">
            <a:spLocks/>
          </p:cNvSpPr>
          <p:nvPr/>
        </p:nvSpPr>
        <p:spPr>
          <a:xfrm>
            <a:off x="6811831" y="3286190"/>
            <a:ext cx="9353546" cy="1371529"/>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lgn="ctr">
              <a:spcBef>
                <a:spcPts val="135"/>
              </a:spcBef>
            </a:pPr>
            <a:r>
              <a:rPr lang="en-US" sz="4400" spc="150" dirty="0">
                <a:solidFill>
                  <a:srgbClr val="3CBEC5"/>
                </a:solidFill>
              </a:rPr>
              <a:t>Your AS Rank will improve the more you peer !</a:t>
            </a:r>
          </a:p>
        </p:txBody>
      </p:sp>
    </p:spTree>
    <p:extLst>
      <p:ext uri="{BB962C8B-B14F-4D97-AF65-F5344CB8AC3E}">
        <p14:creationId xmlns:p14="http://schemas.microsoft.com/office/powerpoint/2010/main" val="211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6" grpId="0" animBg="1"/>
      <p:bldP spid="50" grpId="0" animBg="1"/>
      <p:bldP spid="51" grpId="0" animBg="1"/>
      <p:bldP spid="53" grpId="0" animBg="1"/>
      <p:bldP spid="54" grpId="0" animBg="1"/>
      <p:bldP spid="55" grpId="0" animBg="1"/>
      <p:bldP spid="57" grpId="0" animBg="1"/>
      <p:bldP spid="58" grpId="0" animBg="1"/>
      <p:bldP spid="59" grpId="0" animBg="1"/>
      <p:bldP spid="60" grpId="0" animBg="1"/>
      <p:bldP spid="61" grpId="0" animBg="1"/>
      <p:bldP spid="62" grpId="0" animBg="1"/>
      <p:bldP spid="63" grpId="0" animBg="1"/>
      <p:bldP spid="64" grpId="0" animBg="1"/>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791273" y="678897"/>
            <a:ext cx="18515965" cy="9949180"/>
          </a:xfrm>
          <a:custGeom>
            <a:avLst/>
            <a:gdLst/>
            <a:ahLst/>
            <a:cxnLst/>
            <a:rect l="l" t="t" r="r" b="b"/>
            <a:pathLst>
              <a:path w="18515965" h="9949180">
                <a:moveTo>
                  <a:pt x="18515572" y="0"/>
                </a:moveTo>
                <a:lnTo>
                  <a:pt x="0" y="0"/>
                </a:lnTo>
                <a:lnTo>
                  <a:pt x="0" y="3844023"/>
                </a:lnTo>
                <a:lnTo>
                  <a:pt x="0" y="9948939"/>
                </a:lnTo>
                <a:lnTo>
                  <a:pt x="18515572" y="9948939"/>
                </a:lnTo>
                <a:lnTo>
                  <a:pt x="18515572" y="3844023"/>
                </a:lnTo>
                <a:lnTo>
                  <a:pt x="18515572" y="0"/>
                </a:lnTo>
                <a:close/>
              </a:path>
            </a:pathLst>
          </a:custGeom>
          <a:solidFill>
            <a:srgbClr val="3CBEC5"/>
          </a:solidFill>
        </p:spPr>
        <p:txBody>
          <a:bodyPr wrap="square" lIns="0" tIns="0" rIns="0" bIns="0" rtlCol="0"/>
          <a:lstStyle/>
          <a:p>
            <a:endParaRPr/>
          </a:p>
        </p:txBody>
      </p:sp>
      <p:sp>
        <p:nvSpPr>
          <p:cNvPr id="5" name="object 5"/>
          <p:cNvSpPr txBox="1">
            <a:spLocks noGrp="1"/>
          </p:cNvSpPr>
          <p:nvPr>
            <p:ph type="title"/>
          </p:nvPr>
        </p:nvSpPr>
        <p:spPr>
          <a:xfrm>
            <a:off x="1772261" y="1517536"/>
            <a:ext cx="5085739" cy="929005"/>
          </a:xfrm>
          <a:prstGeom prst="rect">
            <a:avLst/>
          </a:prstGeom>
        </p:spPr>
        <p:txBody>
          <a:bodyPr vert="horz" wrap="square" lIns="0" tIns="17145" rIns="0" bIns="0" rtlCol="0">
            <a:spAutoFit/>
          </a:bodyPr>
          <a:lstStyle/>
          <a:p>
            <a:pPr marL="114300">
              <a:lnSpc>
                <a:spcPct val="100000"/>
              </a:lnSpc>
              <a:spcBef>
                <a:spcPts val="135"/>
              </a:spcBef>
            </a:pPr>
            <a:r>
              <a:rPr spc="-10" dirty="0"/>
              <a:t>CONTA</a:t>
            </a:r>
            <a:r>
              <a:rPr lang="en-US" spc="-10" dirty="0"/>
              <a:t>C</a:t>
            </a:r>
            <a:r>
              <a:rPr spc="-10" dirty="0"/>
              <a:t>T</a:t>
            </a:r>
          </a:p>
        </p:txBody>
      </p:sp>
      <p:sp>
        <p:nvSpPr>
          <p:cNvPr id="6" name="object 6"/>
          <p:cNvSpPr txBox="1"/>
          <p:nvPr/>
        </p:nvSpPr>
        <p:spPr>
          <a:xfrm>
            <a:off x="1873996" y="4324512"/>
            <a:ext cx="6141292" cy="888064"/>
          </a:xfrm>
          <a:prstGeom prst="rect">
            <a:avLst/>
          </a:prstGeom>
        </p:spPr>
        <p:txBody>
          <a:bodyPr vert="horz" wrap="square" lIns="0" tIns="81915" rIns="0" bIns="0" rtlCol="0" anchor="t">
            <a:spAutoFit/>
          </a:bodyPr>
          <a:lstStyle/>
          <a:p>
            <a:pPr marL="12700">
              <a:lnSpc>
                <a:spcPct val="100000"/>
              </a:lnSpc>
              <a:spcBef>
                <a:spcPts val="645"/>
              </a:spcBef>
            </a:pPr>
            <a:r>
              <a:rPr lang="en-US" sz="2950" b="1" spc="-25" dirty="0">
                <a:solidFill>
                  <a:srgbClr val="C90079"/>
                </a:solidFill>
                <a:latin typeface="Poppins"/>
                <a:cs typeface="Poppins"/>
              </a:rPr>
              <a:t>Email our expert team:</a:t>
            </a:r>
            <a:endParaRPr sz="2950" dirty="0">
              <a:latin typeface="Poppins"/>
              <a:cs typeface="Poppins"/>
            </a:endParaRPr>
          </a:p>
          <a:p>
            <a:pPr marL="12700">
              <a:lnSpc>
                <a:spcPct val="100000"/>
              </a:lnSpc>
              <a:spcBef>
                <a:spcPts val="380"/>
              </a:spcBef>
            </a:pPr>
            <a:r>
              <a:rPr lang="en-GB" sz="1950" spc="-10" dirty="0">
                <a:solidFill>
                  <a:schemeClr val="bg1"/>
                </a:solidFill>
                <a:latin typeface="Poppins"/>
                <a:cs typeface="Poppins"/>
                <a:hlinkClick r:id="rId2">
                  <a:extLst>
                    <a:ext uri="{A12FA001-AC4F-418D-AE19-62706E023703}">
                      <ahyp:hlinkClr xmlns:ahyp="http://schemas.microsoft.com/office/drawing/2018/hyperlinkcolor" val="tx"/>
                    </a:ext>
                  </a:extLst>
                </a:hlinkClick>
              </a:rPr>
              <a:t>contact</a:t>
            </a:r>
            <a:r>
              <a:rPr sz="1950" spc="-10" dirty="0">
                <a:solidFill>
                  <a:schemeClr val="bg1"/>
                </a:solidFill>
                <a:latin typeface="Poppins"/>
                <a:cs typeface="Poppins"/>
                <a:hlinkClick r:id="rId2">
                  <a:extLst>
                    <a:ext uri="{A12FA001-AC4F-418D-AE19-62706E023703}">
                      <ahyp:hlinkClr xmlns:ahyp="http://schemas.microsoft.com/office/drawing/2018/hyperlinkcolor" val="tx"/>
                    </a:ext>
                  </a:extLst>
                </a:hlinkClick>
              </a:rPr>
              <a:t>@netix.net</a:t>
            </a:r>
            <a:endParaRPr sz="1950" dirty="0">
              <a:solidFill>
                <a:schemeClr val="bg1"/>
              </a:solidFill>
              <a:latin typeface="Poppins"/>
              <a:cs typeface="Poppins"/>
            </a:endParaRPr>
          </a:p>
        </p:txBody>
      </p:sp>
      <p:sp>
        <p:nvSpPr>
          <p:cNvPr id="10" name="object 6">
            <a:extLst>
              <a:ext uri="{FF2B5EF4-FFF2-40B4-BE49-F238E27FC236}">
                <a16:creationId xmlns:a16="http://schemas.microsoft.com/office/drawing/2014/main" id="{2F642E12-843E-6C0C-5548-FB746F09EE74}"/>
              </a:ext>
            </a:extLst>
          </p:cNvPr>
          <p:cNvSpPr txBox="1"/>
          <p:nvPr/>
        </p:nvSpPr>
        <p:spPr>
          <a:xfrm>
            <a:off x="1873996" y="5713420"/>
            <a:ext cx="6141292" cy="536685"/>
          </a:xfrm>
          <a:prstGeom prst="rect">
            <a:avLst/>
          </a:prstGeom>
        </p:spPr>
        <p:txBody>
          <a:bodyPr vert="horz" wrap="square" lIns="0" tIns="81915" rIns="0" bIns="0" rtlCol="0" anchor="t">
            <a:spAutoFit/>
          </a:bodyPr>
          <a:lstStyle/>
          <a:p>
            <a:pPr marL="12700">
              <a:lnSpc>
                <a:spcPct val="100000"/>
              </a:lnSpc>
              <a:spcBef>
                <a:spcPts val="645"/>
              </a:spcBef>
            </a:pPr>
            <a:r>
              <a:rPr lang="en-US" sz="2950" b="1" spc="-25" dirty="0">
                <a:solidFill>
                  <a:srgbClr val="C90079"/>
                </a:solidFill>
                <a:latin typeface="Poppins"/>
                <a:cs typeface="Poppins"/>
              </a:rPr>
              <a:t>Get involved on social media:</a:t>
            </a:r>
            <a:endParaRPr sz="1950" dirty="0">
              <a:latin typeface="Poppins"/>
              <a:cs typeface="Poppins"/>
            </a:endParaRPr>
          </a:p>
        </p:txBody>
      </p:sp>
      <p:pic>
        <p:nvPicPr>
          <p:cNvPr id="13" name="Graphic 12">
            <a:hlinkClick r:id="rId3"/>
            <a:extLst>
              <a:ext uri="{FF2B5EF4-FFF2-40B4-BE49-F238E27FC236}">
                <a16:creationId xmlns:a16="http://schemas.microsoft.com/office/drawing/2014/main" id="{D12379C3-E5FB-0505-6C03-C8EA305100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3995" y="8669331"/>
            <a:ext cx="663581" cy="663581"/>
          </a:xfrm>
          <a:prstGeom prst="rect">
            <a:avLst/>
          </a:prstGeom>
        </p:spPr>
      </p:pic>
      <p:pic>
        <p:nvPicPr>
          <p:cNvPr id="15" name="Graphic 14">
            <a:hlinkClick r:id="rId6"/>
            <a:extLst>
              <a:ext uri="{FF2B5EF4-FFF2-40B4-BE49-F238E27FC236}">
                <a16:creationId xmlns:a16="http://schemas.microsoft.com/office/drawing/2014/main" id="{EA2D7118-B7B5-34F2-B511-698E7872C76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9070" y="7578321"/>
            <a:ext cx="663581" cy="663581"/>
          </a:xfrm>
          <a:prstGeom prst="rect">
            <a:avLst/>
          </a:prstGeom>
        </p:spPr>
      </p:pic>
      <p:pic>
        <p:nvPicPr>
          <p:cNvPr id="17" name="Graphic 16">
            <a:hlinkClick r:id="rId9"/>
            <a:extLst>
              <a:ext uri="{FF2B5EF4-FFF2-40B4-BE49-F238E27FC236}">
                <a16:creationId xmlns:a16="http://schemas.microsoft.com/office/drawing/2014/main" id="{F046C6E8-2DC2-05FE-4246-FF111B97E4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73996" y="6487313"/>
            <a:ext cx="663581" cy="663581"/>
          </a:xfrm>
          <a:prstGeom prst="rect">
            <a:avLst/>
          </a:prstGeom>
        </p:spPr>
      </p:pic>
      <p:pic>
        <p:nvPicPr>
          <p:cNvPr id="19" name="Graphic 18">
            <a:hlinkClick r:id="rId12"/>
            <a:extLst>
              <a:ext uri="{FF2B5EF4-FFF2-40B4-BE49-F238E27FC236}">
                <a16:creationId xmlns:a16="http://schemas.microsoft.com/office/drawing/2014/main" id="{9FEBBEEB-AB0D-3402-75A3-0D94AD28A2C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69071" y="6492310"/>
            <a:ext cx="663581" cy="663581"/>
          </a:xfrm>
          <a:prstGeom prst="rect">
            <a:avLst/>
          </a:prstGeom>
        </p:spPr>
      </p:pic>
      <p:pic>
        <p:nvPicPr>
          <p:cNvPr id="21" name="Graphic 20">
            <a:hlinkClick r:id="rId15"/>
            <a:extLst>
              <a:ext uri="{FF2B5EF4-FFF2-40B4-BE49-F238E27FC236}">
                <a16:creationId xmlns:a16="http://schemas.microsoft.com/office/drawing/2014/main" id="{9714CD90-787A-4FE4-8395-AD614986FE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73995" y="7578322"/>
            <a:ext cx="663581" cy="663581"/>
          </a:xfrm>
          <a:prstGeom prst="rect">
            <a:avLst/>
          </a:prstGeom>
        </p:spPr>
      </p:pic>
      <p:sp>
        <p:nvSpPr>
          <p:cNvPr id="23" name="TextBox 22">
            <a:extLst>
              <a:ext uri="{FF2B5EF4-FFF2-40B4-BE49-F238E27FC236}">
                <a16:creationId xmlns:a16="http://schemas.microsoft.com/office/drawing/2014/main" id="{206411DC-C5CB-E16D-71B2-19E2F83A7993}"/>
              </a:ext>
            </a:extLst>
          </p:cNvPr>
          <p:cNvSpPr txBox="1"/>
          <p:nvPr/>
        </p:nvSpPr>
        <p:spPr>
          <a:xfrm>
            <a:off x="2537576" y="8853736"/>
            <a:ext cx="2348749" cy="369332"/>
          </a:xfrm>
          <a:prstGeom prst="rect">
            <a:avLst/>
          </a:prstGeom>
          <a:noFill/>
        </p:spPr>
        <p:txBody>
          <a:bodyPr wrap="square">
            <a:spAutoFit/>
          </a:bodyPr>
          <a:lstStyle/>
          <a:p>
            <a:r>
              <a:rPr lang="en-US" sz="1800" spc="-10" dirty="0">
                <a:solidFill>
                  <a:schemeClr val="bg1"/>
                </a:solidFill>
                <a:latin typeface="Poppins"/>
                <a:cs typeface="Poppins"/>
                <a:hlinkClick r:id="rId3">
                  <a:extLst>
                    <a:ext uri="{A12FA001-AC4F-418D-AE19-62706E023703}">
                      <ahyp:hlinkClr xmlns:ahyp="http://schemas.microsoft.com/office/drawing/2018/hyperlinkcolor" val="tx"/>
                    </a:ext>
                  </a:extLst>
                </a:hlinkClick>
              </a:rPr>
              <a:t>@NetIXdotnet</a:t>
            </a:r>
            <a:endParaRPr lang="en-US" dirty="0">
              <a:solidFill>
                <a:schemeClr val="bg1"/>
              </a:solidFill>
            </a:endParaRPr>
          </a:p>
        </p:txBody>
      </p:sp>
      <p:sp>
        <p:nvSpPr>
          <p:cNvPr id="24" name="TextBox 23">
            <a:extLst>
              <a:ext uri="{FF2B5EF4-FFF2-40B4-BE49-F238E27FC236}">
                <a16:creationId xmlns:a16="http://schemas.microsoft.com/office/drawing/2014/main" id="{E1A87E44-60A3-8D80-809D-E5D4E44CE019}"/>
              </a:ext>
            </a:extLst>
          </p:cNvPr>
          <p:cNvSpPr txBox="1"/>
          <p:nvPr/>
        </p:nvSpPr>
        <p:spPr>
          <a:xfrm>
            <a:off x="2537576" y="7725446"/>
            <a:ext cx="2348749" cy="369332"/>
          </a:xfrm>
          <a:prstGeom prst="rect">
            <a:avLst/>
          </a:prstGeom>
          <a:noFill/>
        </p:spPr>
        <p:txBody>
          <a:bodyPr wrap="square">
            <a:spAutoFit/>
          </a:bodyPr>
          <a:lstStyle/>
          <a:p>
            <a:r>
              <a:rPr lang="en-US" sz="1800" spc="-10" dirty="0">
                <a:solidFill>
                  <a:schemeClr val="bg1"/>
                </a:solidFill>
                <a:latin typeface="Poppins"/>
                <a:cs typeface="Poppins"/>
                <a:hlinkClick r:id="rId15">
                  <a:extLst>
                    <a:ext uri="{A12FA001-AC4F-418D-AE19-62706E023703}">
                      <ahyp:hlinkClr xmlns:ahyp="http://schemas.microsoft.com/office/drawing/2018/hyperlinkcolor" val="tx"/>
                    </a:ext>
                  </a:extLst>
                </a:hlinkClick>
              </a:rPr>
              <a:t>@NetIXnet</a:t>
            </a:r>
            <a:endParaRPr lang="en-US" dirty="0">
              <a:solidFill>
                <a:schemeClr val="bg1"/>
              </a:solidFill>
            </a:endParaRPr>
          </a:p>
        </p:txBody>
      </p:sp>
      <p:sp>
        <p:nvSpPr>
          <p:cNvPr id="25" name="TextBox 24">
            <a:extLst>
              <a:ext uri="{FF2B5EF4-FFF2-40B4-BE49-F238E27FC236}">
                <a16:creationId xmlns:a16="http://schemas.microsoft.com/office/drawing/2014/main" id="{E73A926F-1670-D9BD-094D-F69A05834CDB}"/>
              </a:ext>
            </a:extLst>
          </p:cNvPr>
          <p:cNvSpPr txBox="1"/>
          <p:nvPr/>
        </p:nvSpPr>
        <p:spPr>
          <a:xfrm>
            <a:off x="2537576" y="6634437"/>
            <a:ext cx="2348749" cy="369332"/>
          </a:xfrm>
          <a:prstGeom prst="rect">
            <a:avLst/>
          </a:prstGeom>
          <a:noFill/>
        </p:spPr>
        <p:txBody>
          <a:bodyPr wrap="square">
            <a:spAutoFit/>
          </a:bodyPr>
          <a:lstStyle/>
          <a:p>
            <a:r>
              <a:rPr lang="en-US" sz="1800" spc="-10" dirty="0">
                <a:solidFill>
                  <a:schemeClr val="bg1"/>
                </a:solidFill>
                <a:latin typeface="Poppins"/>
                <a:cs typeface="Poppins"/>
                <a:hlinkClick r:id="rId9">
                  <a:extLst>
                    <a:ext uri="{A12FA001-AC4F-418D-AE19-62706E023703}">
                      <ahyp:hlinkClr xmlns:ahyp="http://schemas.microsoft.com/office/drawing/2018/hyperlinkcolor" val="tx"/>
                    </a:ext>
                  </a:extLst>
                </a:hlinkClick>
              </a:rPr>
              <a:t>@NetIX</a:t>
            </a:r>
            <a:endParaRPr lang="en-US" dirty="0">
              <a:solidFill>
                <a:schemeClr val="bg1"/>
              </a:solidFill>
            </a:endParaRPr>
          </a:p>
        </p:txBody>
      </p:sp>
      <p:sp>
        <p:nvSpPr>
          <p:cNvPr id="26" name="TextBox 25">
            <a:extLst>
              <a:ext uri="{FF2B5EF4-FFF2-40B4-BE49-F238E27FC236}">
                <a16:creationId xmlns:a16="http://schemas.microsoft.com/office/drawing/2014/main" id="{BE506136-BD80-3448-53C9-14DD26CBC99E}"/>
              </a:ext>
            </a:extLst>
          </p:cNvPr>
          <p:cNvSpPr txBox="1"/>
          <p:nvPr/>
        </p:nvSpPr>
        <p:spPr>
          <a:xfrm>
            <a:off x="5932651" y="7725446"/>
            <a:ext cx="2348749" cy="369332"/>
          </a:xfrm>
          <a:prstGeom prst="rect">
            <a:avLst/>
          </a:prstGeom>
          <a:noFill/>
        </p:spPr>
        <p:txBody>
          <a:bodyPr wrap="square">
            <a:spAutoFit/>
          </a:bodyPr>
          <a:lstStyle/>
          <a:p>
            <a:r>
              <a:rPr lang="en-US" spc="-10" dirty="0">
                <a:solidFill>
                  <a:schemeClr val="bg1"/>
                </a:solidFill>
                <a:latin typeface="Poppins"/>
                <a:cs typeface="Poppins"/>
                <a:hlinkClick r:id="rId6">
                  <a:extLst>
                    <a:ext uri="{A12FA001-AC4F-418D-AE19-62706E023703}">
                      <ahyp:hlinkClr xmlns:ahyp="http://schemas.microsoft.com/office/drawing/2018/hyperlinkcolor" val="tx"/>
                    </a:ext>
                  </a:extLst>
                </a:hlinkClick>
              </a:rPr>
              <a:t>@netix_dotnet</a:t>
            </a:r>
            <a:endParaRPr lang="en-US" dirty="0">
              <a:solidFill>
                <a:schemeClr val="bg1"/>
              </a:solidFill>
            </a:endParaRPr>
          </a:p>
        </p:txBody>
      </p:sp>
      <p:sp>
        <p:nvSpPr>
          <p:cNvPr id="27" name="TextBox 26">
            <a:extLst>
              <a:ext uri="{FF2B5EF4-FFF2-40B4-BE49-F238E27FC236}">
                <a16:creationId xmlns:a16="http://schemas.microsoft.com/office/drawing/2014/main" id="{880E48DE-B95E-583D-BFF5-C533693DE57F}"/>
              </a:ext>
            </a:extLst>
          </p:cNvPr>
          <p:cNvSpPr txBox="1"/>
          <p:nvPr/>
        </p:nvSpPr>
        <p:spPr>
          <a:xfrm>
            <a:off x="5932651" y="6634437"/>
            <a:ext cx="2348749" cy="369332"/>
          </a:xfrm>
          <a:prstGeom prst="rect">
            <a:avLst/>
          </a:prstGeom>
          <a:noFill/>
        </p:spPr>
        <p:txBody>
          <a:bodyPr wrap="square">
            <a:spAutoFit/>
          </a:bodyPr>
          <a:lstStyle/>
          <a:p>
            <a:r>
              <a:rPr lang="en-US" spc="-10" dirty="0">
                <a:solidFill>
                  <a:schemeClr val="bg1"/>
                </a:solidFill>
                <a:latin typeface="Poppins"/>
                <a:cs typeface="Poppins"/>
                <a:hlinkClick r:id="rId12">
                  <a:extLst>
                    <a:ext uri="{A12FA001-AC4F-418D-AE19-62706E023703}">
                      <ahyp:hlinkClr xmlns:ahyp="http://schemas.microsoft.com/office/drawing/2018/hyperlinkcolor" val="tx"/>
                    </a:ext>
                  </a:extLst>
                </a:hlinkClick>
              </a:rPr>
              <a:t>@netix_dotnet</a:t>
            </a:r>
            <a:endParaRPr lang="en-US" dirty="0">
              <a:solidFill>
                <a:schemeClr val="bg1"/>
              </a:solidFill>
            </a:endParaRPr>
          </a:p>
        </p:txBody>
      </p:sp>
      <p:sp>
        <p:nvSpPr>
          <p:cNvPr id="2" name="object 6">
            <a:extLst>
              <a:ext uri="{FF2B5EF4-FFF2-40B4-BE49-F238E27FC236}">
                <a16:creationId xmlns:a16="http://schemas.microsoft.com/office/drawing/2014/main" id="{DAD9808A-976A-78DD-B120-43E0B5FE3BB9}"/>
              </a:ext>
            </a:extLst>
          </p:cNvPr>
          <p:cNvSpPr txBox="1"/>
          <p:nvPr/>
        </p:nvSpPr>
        <p:spPr>
          <a:xfrm>
            <a:off x="1772261" y="2871314"/>
            <a:ext cx="6141292" cy="888064"/>
          </a:xfrm>
          <a:prstGeom prst="rect">
            <a:avLst/>
          </a:prstGeom>
        </p:spPr>
        <p:txBody>
          <a:bodyPr vert="horz" wrap="square" lIns="0" tIns="81915" rIns="0" bIns="0" rtlCol="0" anchor="t">
            <a:spAutoFit/>
          </a:bodyPr>
          <a:lstStyle/>
          <a:p>
            <a:pPr marL="12700">
              <a:lnSpc>
                <a:spcPct val="100000"/>
              </a:lnSpc>
              <a:spcBef>
                <a:spcPts val="645"/>
              </a:spcBef>
            </a:pPr>
            <a:r>
              <a:rPr lang="en-US" sz="2950" b="1" spc="-25" dirty="0">
                <a:solidFill>
                  <a:srgbClr val="C90079"/>
                </a:solidFill>
                <a:latin typeface="Poppins"/>
                <a:cs typeface="Poppins"/>
              </a:rPr>
              <a:t>Email me:</a:t>
            </a:r>
            <a:endParaRPr sz="2950" dirty="0">
              <a:latin typeface="Poppins"/>
              <a:cs typeface="Poppins"/>
            </a:endParaRPr>
          </a:p>
          <a:p>
            <a:pPr marL="12700">
              <a:lnSpc>
                <a:spcPct val="100000"/>
              </a:lnSpc>
              <a:spcBef>
                <a:spcPts val="380"/>
              </a:spcBef>
            </a:pPr>
            <a:r>
              <a:rPr lang="en-GB" sz="1950" spc="-10" dirty="0">
                <a:solidFill>
                  <a:schemeClr val="bg1"/>
                </a:solidFill>
                <a:latin typeface="Poppins"/>
                <a:cs typeface="Poppins"/>
                <a:hlinkClick r:id="rId2">
                  <a:extLst>
                    <a:ext uri="{A12FA001-AC4F-418D-AE19-62706E023703}">
                      <ahyp:hlinkClr xmlns:ahyp="http://schemas.microsoft.com/office/drawing/2018/hyperlinkcolor" val="tx"/>
                    </a:ext>
                  </a:extLst>
                </a:hlinkClick>
              </a:rPr>
              <a:t>dbelev</a:t>
            </a:r>
            <a:r>
              <a:rPr sz="1950" spc="-10" dirty="0">
                <a:solidFill>
                  <a:schemeClr val="bg1"/>
                </a:solidFill>
                <a:latin typeface="Poppins"/>
                <a:cs typeface="Poppins"/>
                <a:hlinkClick r:id="rId2">
                  <a:extLst>
                    <a:ext uri="{A12FA001-AC4F-418D-AE19-62706E023703}">
                      <ahyp:hlinkClr xmlns:ahyp="http://schemas.microsoft.com/office/drawing/2018/hyperlinkcolor" val="tx"/>
                    </a:ext>
                  </a:extLst>
                </a:hlinkClick>
              </a:rPr>
              <a:t>@netix.net</a:t>
            </a:r>
            <a:endParaRPr sz="1950" dirty="0">
              <a:solidFill>
                <a:schemeClr val="bg1"/>
              </a:solidFill>
              <a:latin typeface="Poppins"/>
              <a:cs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6" name="object 6"/>
          <p:cNvSpPr txBox="1"/>
          <p:nvPr/>
        </p:nvSpPr>
        <p:spPr>
          <a:xfrm>
            <a:off x="1111239" y="1505829"/>
            <a:ext cx="16228577" cy="1104277"/>
          </a:xfrm>
          <a:prstGeom prst="rect">
            <a:avLst/>
          </a:prstGeom>
        </p:spPr>
        <p:txBody>
          <a:bodyPr vert="horz" wrap="square" lIns="0" tIns="233045" rIns="0" bIns="0" rtlCol="0">
            <a:spAutoFit/>
          </a:bodyPr>
          <a:lstStyle/>
          <a:p>
            <a:pPr marL="12700">
              <a:lnSpc>
                <a:spcPct val="150000"/>
              </a:lnSpc>
              <a:spcBef>
                <a:spcPts val="1175"/>
              </a:spcBef>
            </a:pPr>
            <a:r>
              <a:rPr lang="en-US" sz="1950" spc="-10" dirty="0">
                <a:solidFill>
                  <a:srgbClr val="808080"/>
                </a:solidFill>
                <a:latin typeface="Poppins"/>
                <a:cs typeface="Poppins"/>
              </a:rPr>
              <a:t>“…peering is a voluntary interconnection of administratively separate Internet networks for the purpose of exchanging traffic between the "down-stream" users of each network</a:t>
            </a:r>
            <a:r>
              <a:rPr lang="en-US" sz="2000" b="0" i="0" dirty="0">
                <a:solidFill>
                  <a:srgbClr val="202122"/>
                </a:solidFill>
                <a:effectLst/>
                <a:latin typeface="Arial" panose="020B0604020202020204" pitchFamily="34" charset="0"/>
              </a:rPr>
              <a:t>.”   </a:t>
            </a:r>
            <a:r>
              <a:rPr lang="en-US" sz="1950" b="1" u="sng" spc="-10" dirty="0">
                <a:solidFill>
                  <a:srgbClr val="808080"/>
                </a:solidFill>
                <a:latin typeface="Poppins"/>
                <a:cs typeface="Poppins"/>
              </a:rPr>
              <a:t>Source: </a:t>
            </a:r>
            <a:r>
              <a:rPr lang="en-US" sz="2000" b="0" i="0" dirty="0">
                <a:solidFill>
                  <a:srgbClr val="202122"/>
                </a:solidFill>
                <a:effectLst/>
                <a:latin typeface="Arial" panose="020B0604020202020204" pitchFamily="34" charset="0"/>
                <a:hlinkClick r:id="rId2"/>
              </a:rPr>
              <a:t>WIkipedia</a:t>
            </a:r>
            <a:endParaRPr lang="en-US" sz="1950" spc="-10" dirty="0">
              <a:solidFill>
                <a:srgbClr val="808080"/>
              </a:solidFill>
              <a:latin typeface="Poppins"/>
              <a:cs typeface="Poppins"/>
            </a:endParaRPr>
          </a:p>
        </p:txBody>
      </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2</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3">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1207288" y="580576"/>
            <a:ext cx="9999695"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What is Internet Peering ?</a:t>
            </a:r>
            <a:endParaRPr lang="en-US" spc="150" dirty="0">
              <a:solidFill>
                <a:srgbClr val="3CBEC5"/>
              </a:solidFill>
            </a:endParaRPr>
          </a:p>
        </p:txBody>
      </p:sp>
      <p:sp>
        <p:nvSpPr>
          <p:cNvPr id="14" name="object 6">
            <a:extLst>
              <a:ext uri="{FF2B5EF4-FFF2-40B4-BE49-F238E27FC236}">
                <a16:creationId xmlns:a16="http://schemas.microsoft.com/office/drawing/2014/main" id="{5A074FDE-C842-A4E6-22B4-E597B79695EA}"/>
              </a:ext>
            </a:extLst>
          </p:cNvPr>
          <p:cNvSpPr txBox="1"/>
          <p:nvPr/>
        </p:nvSpPr>
        <p:spPr>
          <a:xfrm>
            <a:off x="1015190" y="4255152"/>
            <a:ext cx="13206545" cy="1855957"/>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Transit customers (customers)</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Peering partners (peers)</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Internet Exchange Points (IXPs)</a:t>
            </a:r>
          </a:p>
        </p:txBody>
      </p:sp>
      <p:sp>
        <p:nvSpPr>
          <p:cNvPr id="15" name="object 7">
            <a:extLst>
              <a:ext uri="{FF2B5EF4-FFF2-40B4-BE49-F238E27FC236}">
                <a16:creationId xmlns:a16="http://schemas.microsoft.com/office/drawing/2014/main" id="{939AB34C-F892-EEF9-CD51-E2F1055D0579}"/>
              </a:ext>
            </a:extLst>
          </p:cNvPr>
          <p:cNvSpPr txBox="1">
            <a:spLocks/>
          </p:cNvSpPr>
          <p:nvPr/>
        </p:nvSpPr>
        <p:spPr>
          <a:xfrm>
            <a:off x="1111239" y="3329899"/>
            <a:ext cx="9999695" cy="925253"/>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spcBef>
                <a:spcPts val="135"/>
              </a:spcBef>
            </a:pPr>
            <a:r>
              <a:rPr lang="en-US" dirty="0">
                <a:solidFill>
                  <a:srgbClr val="3CBEC5"/>
                </a:solidFill>
              </a:rPr>
              <a:t>Peering Options/Sources</a:t>
            </a:r>
            <a:endParaRPr lang="en-US" spc="150" dirty="0">
              <a:solidFill>
                <a:srgbClr val="3CBEC5"/>
              </a:solidFill>
            </a:endParaRPr>
          </a:p>
        </p:txBody>
      </p:sp>
      <p:sp>
        <p:nvSpPr>
          <p:cNvPr id="16" name="object 6">
            <a:extLst>
              <a:ext uri="{FF2B5EF4-FFF2-40B4-BE49-F238E27FC236}">
                <a16:creationId xmlns:a16="http://schemas.microsoft.com/office/drawing/2014/main" id="{ED4F41F3-743E-2DFC-F9F9-1C347E33A7CD}"/>
              </a:ext>
            </a:extLst>
          </p:cNvPr>
          <p:cNvSpPr txBox="1"/>
          <p:nvPr/>
        </p:nvSpPr>
        <p:spPr>
          <a:xfrm>
            <a:off x="919142" y="7770960"/>
            <a:ext cx="16420676" cy="2459969"/>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Peering traffic vs Transit ratio</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Cost savings from Transit</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as-path-length (“…the average number of steps along the shortest paths for all possible pairs of network nodes.”   </a:t>
            </a:r>
            <a:r>
              <a:rPr lang="en-US" sz="1800" b="1" u="sng" spc="-10" dirty="0">
                <a:solidFill>
                  <a:srgbClr val="808080"/>
                </a:solidFill>
                <a:latin typeface="Poppins"/>
                <a:cs typeface="Poppins"/>
              </a:rPr>
              <a:t>Source: </a:t>
            </a:r>
            <a:r>
              <a:rPr lang="en-US" sz="1800" b="0" i="0" dirty="0">
                <a:solidFill>
                  <a:srgbClr val="202122"/>
                </a:solidFill>
                <a:effectLst/>
                <a:latin typeface="Arial" panose="020B0604020202020204" pitchFamily="34" charset="0"/>
                <a:hlinkClick r:id="rId2"/>
              </a:rPr>
              <a:t>WIkipedia</a:t>
            </a:r>
            <a:r>
              <a:rPr lang="en-US" sz="1950" spc="-10" dirty="0">
                <a:solidFill>
                  <a:srgbClr val="808080"/>
                </a:solidFill>
                <a:latin typeface="Poppins"/>
                <a:cs typeface="Poppins"/>
              </a:rPr>
              <a:t>)</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Peers (Quantity &amp; Quality)</a:t>
            </a:r>
          </a:p>
        </p:txBody>
      </p:sp>
      <p:sp>
        <p:nvSpPr>
          <p:cNvPr id="18" name="object 7">
            <a:extLst>
              <a:ext uri="{FF2B5EF4-FFF2-40B4-BE49-F238E27FC236}">
                <a16:creationId xmlns:a16="http://schemas.microsoft.com/office/drawing/2014/main" id="{52C7A969-DDB5-6C9E-01A3-3E9B4BEFEB33}"/>
              </a:ext>
            </a:extLst>
          </p:cNvPr>
          <p:cNvSpPr txBox="1">
            <a:spLocks/>
          </p:cNvSpPr>
          <p:nvPr/>
        </p:nvSpPr>
        <p:spPr>
          <a:xfrm>
            <a:off x="1015190" y="6845707"/>
            <a:ext cx="11112642" cy="925253"/>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spcBef>
                <a:spcPts val="135"/>
              </a:spcBef>
            </a:pPr>
            <a:r>
              <a:rPr lang="en-US" dirty="0">
                <a:solidFill>
                  <a:srgbClr val="3CBEC5"/>
                </a:solidFill>
              </a:rPr>
              <a:t>How to measure the Peering</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4" cstate="print"/>
          <a:stretch>
            <a:fillRect/>
          </a:stretch>
        </p:blipFill>
        <p:spPr>
          <a:xfrm>
            <a:off x="17350284" y="117988"/>
            <a:ext cx="2753816" cy="616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object 2">
            <a:extLst>
              <a:ext uri="{FF2B5EF4-FFF2-40B4-BE49-F238E27FC236}">
                <a16:creationId xmlns:a16="http://schemas.microsoft.com/office/drawing/2014/main" id="{FA4727FB-10FD-4780-4451-2FDD8909A725}"/>
              </a:ext>
            </a:extLst>
          </p:cNvPr>
          <p:cNvGrpSpPr/>
          <p:nvPr/>
        </p:nvGrpSpPr>
        <p:grpSpPr>
          <a:xfrm>
            <a:off x="0" y="9486999"/>
            <a:ext cx="20100290" cy="1821814"/>
            <a:chOff x="0" y="9486999"/>
            <a:chExt cx="20100290" cy="1821814"/>
          </a:xfrm>
        </p:grpSpPr>
        <p:sp>
          <p:nvSpPr>
            <p:cNvPr id="20" name="object 3">
              <a:extLst>
                <a:ext uri="{FF2B5EF4-FFF2-40B4-BE49-F238E27FC236}">
                  <a16:creationId xmlns:a16="http://schemas.microsoft.com/office/drawing/2014/main" id="{F6FACA5E-C9F8-70D2-581F-ADFA0FC0F51C}"/>
                </a:ext>
              </a:extLst>
            </p:cNvPr>
            <p:cNvSpPr/>
            <p:nvPr/>
          </p:nvSpPr>
          <p:spPr>
            <a:xfrm>
              <a:off x="0" y="9486999"/>
              <a:ext cx="20100290" cy="1821814"/>
            </a:xfrm>
            <a:custGeom>
              <a:avLst/>
              <a:gdLst/>
              <a:ahLst/>
              <a:cxnLst/>
              <a:rect l="l" t="t" r="r" b="b"/>
              <a:pathLst>
                <a:path w="20100290" h="1821815">
                  <a:moveTo>
                    <a:pt x="20099806" y="0"/>
                  </a:moveTo>
                  <a:lnTo>
                    <a:pt x="0" y="0"/>
                  </a:lnTo>
                  <a:lnTo>
                    <a:pt x="0" y="1821557"/>
                  </a:lnTo>
                  <a:lnTo>
                    <a:pt x="20099806" y="1821557"/>
                  </a:lnTo>
                  <a:lnTo>
                    <a:pt x="20099806" y="0"/>
                  </a:lnTo>
                  <a:close/>
                </a:path>
              </a:pathLst>
            </a:custGeom>
            <a:solidFill>
              <a:srgbClr val="3CBEC5"/>
            </a:solidFill>
          </p:spPr>
          <p:txBody>
            <a:bodyPr wrap="square" lIns="0" tIns="0" rIns="0" bIns="0" rtlCol="0"/>
            <a:lstStyle/>
            <a:p>
              <a:endParaRPr dirty="0"/>
            </a:p>
          </p:txBody>
        </p:sp>
        <p:sp>
          <p:nvSpPr>
            <p:cNvPr id="21" name="object 4">
              <a:extLst>
                <a:ext uri="{FF2B5EF4-FFF2-40B4-BE49-F238E27FC236}">
                  <a16:creationId xmlns:a16="http://schemas.microsoft.com/office/drawing/2014/main" id="{F92BF9AF-6DF2-9AB9-EF74-DD430BD659AB}"/>
                </a:ext>
              </a:extLst>
            </p:cNvPr>
            <p:cNvSpPr/>
            <p:nvPr/>
          </p:nvSpPr>
          <p:spPr>
            <a:xfrm>
              <a:off x="1062281" y="10740406"/>
              <a:ext cx="15549880" cy="0"/>
            </a:xfrm>
            <a:custGeom>
              <a:avLst/>
              <a:gdLst/>
              <a:ahLst/>
              <a:cxnLst/>
              <a:rect l="l" t="t" r="r" b="b"/>
              <a:pathLst>
                <a:path w="15549880">
                  <a:moveTo>
                    <a:pt x="0" y="0"/>
                  </a:moveTo>
                  <a:lnTo>
                    <a:pt x="15549264" y="0"/>
                  </a:lnTo>
                </a:path>
              </a:pathLst>
            </a:custGeom>
            <a:ln w="21266">
              <a:solidFill>
                <a:srgbClr val="FFFFFF"/>
              </a:solidFill>
            </a:ln>
          </p:spPr>
          <p:txBody>
            <a:bodyPr wrap="square" lIns="0" tIns="0" rIns="0" bIns="0" rtlCol="0"/>
            <a:lstStyle/>
            <a:p>
              <a:endParaRPr/>
            </a:p>
          </p:txBody>
        </p:sp>
      </p:grpSp>
      <p:sp>
        <p:nvSpPr>
          <p:cNvPr id="6" name="object 6"/>
          <p:cNvSpPr txBox="1"/>
          <p:nvPr/>
        </p:nvSpPr>
        <p:spPr>
          <a:xfrm>
            <a:off x="1456547" y="2688677"/>
            <a:ext cx="6430010" cy="1820370"/>
          </a:xfrm>
          <a:prstGeom prst="rect">
            <a:avLst/>
          </a:prstGeom>
        </p:spPr>
        <p:txBody>
          <a:bodyPr vert="horz" wrap="square" lIns="0" tIns="233045" rIns="0" bIns="0" rtlCol="0">
            <a:spAutoFit/>
          </a:bodyPr>
          <a:lstStyle/>
          <a:p>
            <a:pPr marL="12700">
              <a:lnSpc>
                <a:spcPct val="100000"/>
              </a:lnSpc>
              <a:spcBef>
                <a:spcPts val="1835"/>
              </a:spcBef>
            </a:pPr>
            <a:r>
              <a:rPr lang="en-US" sz="2950" b="1" spc="-10" dirty="0">
                <a:solidFill>
                  <a:srgbClr val="C90079"/>
                </a:solidFill>
                <a:latin typeface="Poppins"/>
                <a:cs typeface="Poppins"/>
              </a:rPr>
              <a:t>Cost savings:</a:t>
            </a:r>
          </a:p>
          <a:p>
            <a:pPr marL="12700">
              <a:lnSpc>
                <a:spcPct val="100000"/>
              </a:lnSpc>
              <a:spcBef>
                <a:spcPts val="1835"/>
              </a:spcBef>
            </a:pPr>
            <a:r>
              <a:rPr lang="en-US" sz="1950" dirty="0">
                <a:solidFill>
                  <a:srgbClr val="808080"/>
                </a:solidFill>
                <a:latin typeface="Poppins"/>
                <a:cs typeface="Poppins"/>
              </a:rPr>
              <a:t>Peering allows networks to exchange traffic without having to pay for it, which can be a cost-effective alternative to using IP Transit services. </a:t>
            </a:r>
            <a:endParaRPr sz="1950" dirty="0">
              <a:latin typeface="Poppins"/>
              <a:cs typeface="Poppins"/>
            </a:endParaRPr>
          </a:p>
        </p:txBody>
      </p:sp>
      <p:sp>
        <p:nvSpPr>
          <p:cNvPr id="7" name="object 7"/>
          <p:cNvSpPr txBox="1">
            <a:spLocks noGrp="1"/>
          </p:cNvSpPr>
          <p:nvPr>
            <p:ph type="title"/>
          </p:nvPr>
        </p:nvSpPr>
        <p:spPr>
          <a:xfrm>
            <a:off x="1456547" y="1399612"/>
            <a:ext cx="8593598" cy="925253"/>
          </a:xfrm>
          <a:prstGeom prst="rect">
            <a:avLst/>
          </a:prstGeom>
        </p:spPr>
        <p:txBody>
          <a:bodyPr vert="horz" wrap="square" lIns="0" tIns="17145" rIns="0" bIns="0" rtlCol="0">
            <a:spAutoFit/>
          </a:bodyPr>
          <a:lstStyle/>
          <a:p>
            <a:pPr marL="12700">
              <a:lnSpc>
                <a:spcPct val="100000"/>
              </a:lnSpc>
              <a:spcBef>
                <a:spcPts val="135"/>
              </a:spcBef>
            </a:pPr>
            <a:r>
              <a:rPr lang="en-US" spc="160" dirty="0">
                <a:solidFill>
                  <a:srgbClr val="3CBEC5"/>
                </a:solidFill>
              </a:rPr>
              <a:t>BENEFITS OF PEERING</a:t>
            </a:r>
            <a:endParaRPr spc="150" dirty="0">
              <a:solidFill>
                <a:srgbClr val="3CBEC5"/>
              </a:solidFill>
            </a:endParaRPr>
          </a:p>
        </p:txBody>
      </p:sp>
      <p:sp>
        <p:nvSpPr>
          <p:cNvPr id="9" name="object 9"/>
          <p:cNvSpPr txBox="1"/>
          <p:nvPr/>
        </p:nvSpPr>
        <p:spPr>
          <a:xfrm>
            <a:off x="1456547" y="4872859"/>
            <a:ext cx="8746315" cy="1599796"/>
          </a:xfrm>
          <a:prstGeom prst="rect">
            <a:avLst/>
          </a:prstGeom>
        </p:spPr>
        <p:txBody>
          <a:bodyPr vert="horz" wrap="square" lIns="0" tIns="14604" rIns="0" bIns="0" rtlCol="0">
            <a:spAutoFit/>
          </a:bodyPr>
          <a:lstStyle/>
          <a:p>
            <a:pPr marL="12700">
              <a:lnSpc>
                <a:spcPct val="100000"/>
              </a:lnSpc>
              <a:spcBef>
                <a:spcPts val="114"/>
              </a:spcBef>
            </a:pPr>
            <a:r>
              <a:rPr lang="en-US" sz="2950" b="1" spc="-25" dirty="0">
                <a:solidFill>
                  <a:srgbClr val="C90079"/>
                </a:solidFill>
                <a:latin typeface="Poppins"/>
                <a:cs typeface="Poppins"/>
              </a:rPr>
              <a:t>Improved network performance:</a:t>
            </a:r>
          </a:p>
          <a:p>
            <a:pPr marL="12700" marR="0" lvl="0" indent="0" defTabSz="914400" eaLnBrk="1" fontAlgn="auto" latinLnBrk="0" hangingPunct="1">
              <a:lnSpc>
                <a:spcPct val="100000"/>
              </a:lnSpc>
              <a:spcBef>
                <a:spcPts val="1835"/>
              </a:spcBef>
              <a:spcAft>
                <a:spcPts val="0"/>
              </a:spcAft>
              <a:buClrTx/>
              <a:buSzTx/>
              <a:buFontTx/>
              <a:buNone/>
              <a:tabLst/>
              <a:defRPr/>
            </a:pPr>
            <a:r>
              <a:rPr kumimoji="0" lang="en-US" sz="1950" b="0" i="0" u="none" strike="noStrike" kern="0" cap="none" spc="0" normalizeH="0" baseline="0" noProof="0" dirty="0">
                <a:ln>
                  <a:noFill/>
                </a:ln>
                <a:solidFill>
                  <a:srgbClr val="808080"/>
                </a:solidFill>
                <a:effectLst/>
                <a:uLnTx/>
                <a:uFillTx/>
                <a:latin typeface="Poppins"/>
                <a:cs typeface="Poppins"/>
              </a:rPr>
              <a:t>Peering can result in lower latency and improved network performance, as traffic between the two networks can be exchanged directly, rather than having to pass through multiple intermediaries.</a:t>
            </a:r>
            <a:endParaRPr kumimoji="0" lang="en-US" sz="1950" b="0" i="0" u="none" strike="noStrike" kern="0" cap="none" spc="0" normalizeH="0" baseline="0" noProof="0" dirty="0">
              <a:ln>
                <a:noFill/>
              </a:ln>
              <a:solidFill>
                <a:sysClr val="windowText" lastClr="000000"/>
              </a:solidFill>
              <a:effectLst/>
              <a:uLnTx/>
              <a:uFillTx/>
              <a:latin typeface="Poppins"/>
              <a:cs typeface="Poppins"/>
            </a:endParaRPr>
          </a:p>
        </p:txBody>
      </p:sp>
      <p:sp>
        <p:nvSpPr>
          <p:cNvPr id="16" name="object 18">
            <a:extLst>
              <a:ext uri="{FF2B5EF4-FFF2-40B4-BE49-F238E27FC236}">
                <a16:creationId xmlns:a16="http://schemas.microsoft.com/office/drawing/2014/main" id="{927B3933-0BD7-2EC3-15FD-32ACE166A0EF}"/>
              </a:ext>
            </a:extLst>
          </p:cNvPr>
          <p:cNvSpPr txBox="1"/>
          <p:nvPr/>
        </p:nvSpPr>
        <p:spPr>
          <a:xfrm>
            <a:off x="527123" y="10554003"/>
            <a:ext cx="535158"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FFFFFF"/>
                </a:solidFill>
                <a:latin typeface="Poppins"/>
                <a:cs typeface="Poppins"/>
              </a:rPr>
              <a:t>0</a:t>
            </a:r>
            <a:r>
              <a:rPr lang="en-US" sz="1950" b="1" spc="-25" dirty="0">
                <a:solidFill>
                  <a:srgbClr val="FFFFFF"/>
                </a:solidFill>
                <a:latin typeface="Poppins"/>
                <a:cs typeface="Poppins"/>
              </a:rPr>
              <a:t>3</a:t>
            </a:r>
            <a:r>
              <a:rPr sz="1950" b="1" spc="-25" dirty="0">
                <a:solidFill>
                  <a:srgbClr val="FFFFFF"/>
                </a:solidFill>
                <a:latin typeface="Poppins"/>
                <a:cs typeface="Poppins"/>
              </a:rPr>
              <a:t>.</a:t>
            </a:r>
            <a:endParaRPr sz="1950" dirty="0">
              <a:latin typeface="Poppins"/>
              <a:cs typeface="Poppins"/>
            </a:endParaRPr>
          </a:p>
        </p:txBody>
      </p:sp>
      <p:sp>
        <p:nvSpPr>
          <p:cNvPr id="17" name="object 19">
            <a:extLst>
              <a:ext uri="{FF2B5EF4-FFF2-40B4-BE49-F238E27FC236}">
                <a16:creationId xmlns:a16="http://schemas.microsoft.com/office/drawing/2014/main" id="{04AFAA3A-8DAA-781E-BFF6-A010CDA7E208}"/>
              </a:ext>
            </a:extLst>
          </p:cNvPr>
          <p:cNvSpPr txBox="1"/>
          <p:nvPr/>
        </p:nvSpPr>
        <p:spPr>
          <a:xfrm>
            <a:off x="17150128" y="10571063"/>
            <a:ext cx="2291715"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chemeClr val="bg1"/>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chemeClr val="bg1"/>
              </a:solidFill>
              <a:latin typeface="Poppins"/>
              <a:cs typeface="Poppins"/>
            </a:endParaRPr>
          </a:p>
        </p:txBody>
      </p:sp>
      <p:sp>
        <p:nvSpPr>
          <p:cNvPr id="18" name="object 4">
            <a:extLst>
              <a:ext uri="{FF2B5EF4-FFF2-40B4-BE49-F238E27FC236}">
                <a16:creationId xmlns:a16="http://schemas.microsoft.com/office/drawing/2014/main" id="{74D55979-4610-FF36-118E-B0931C86EAF0}"/>
              </a:ext>
            </a:extLst>
          </p:cNvPr>
          <p:cNvSpPr/>
          <p:nvPr/>
        </p:nvSpPr>
        <p:spPr>
          <a:xfrm>
            <a:off x="1062281" y="10740406"/>
            <a:ext cx="15549880" cy="0"/>
          </a:xfrm>
          <a:custGeom>
            <a:avLst/>
            <a:gdLst/>
            <a:ahLst/>
            <a:cxnLst/>
            <a:rect l="l" t="t" r="r" b="b"/>
            <a:pathLst>
              <a:path w="15549880">
                <a:moveTo>
                  <a:pt x="0" y="0"/>
                </a:moveTo>
                <a:lnTo>
                  <a:pt x="15549264" y="0"/>
                </a:lnTo>
              </a:path>
            </a:pathLst>
          </a:custGeom>
          <a:ln w="21266">
            <a:solidFill>
              <a:srgbClr val="FFFFFF"/>
            </a:solidFill>
          </a:ln>
        </p:spPr>
        <p:txBody>
          <a:bodyPr wrap="square" lIns="0" tIns="0" rIns="0" bIns="0" rtlCol="0"/>
          <a:lstStyle/>
          <a:p>
            <a:endParaRPr/>
          </a:p>
        </p:txBody>
      </p:sp>
      <p:sp>
        <p:nvSpPr>
          <p:cNvPr id="23" name="object 9">
            <a:extLst>
              <a:ext uri="{FF2B5EF4-FFF2-40B4-BE49-F238E27FC236}">
                <a16:creationId xmlns:a16="http://schemas.microsoft.com/office/drawing/2014/main" id="{B89CFB14-2A1D-E7A8-9E86-10C678E946E3}"/>
              </a:ext>
            </a:extLst>
          </p:cNvPr>
          <p:cNvSpPr txBox="1"/>
          <p:nvPr/>
        </p:nvSpPr>
        <p:spPr>
          <a:xfrm>
            <a:off x="1456547" y="6994104"/>
            <a:ext cx="8746315" cy="1599796"/>
          </a:xfrm>
          <a:prstGeom prst="rect">
            <a:avLst/>
          </a:prstGeom>
        </p:spPr>
        <p:txBody>
          <a:bodyPr vert="horz" wrap="square" lIns="0" tIns="14604" rIns="0" bIns="0" rtlCol="0">
            <a:spAutoFit/>
          </a:bodyPr>
          <a:lstStyle/>
          <a:p>
            <a:pPr marL="12700">
              <a:lnSpc>
                <a:spcPct val="100000"/>
              </a:lnSpc>
              <a:spcBef>
                <a:spcPts val="114"/>
              </a:spcBef>
            </a:pPr>
            <a:r>
              <a:rPr lang="en-US" sz="2950" b="1" spc="-25" dirty="0">
                <a:solidFill>
                  <a:srgbClr val="C90079"/>
                </a:solidFill>
                <a:latin typeface="Poppins"/>
                <a:cs typeface="Poppins"/>
              </a:rPr>
              <a:t>Increased network resilience:</a:t>
            </a:r>
          </a:p>
          <a:p>
            <a:pPr marL="12700" marR="0" lvl="0" indent="0" defTabSz="914400" eaLnBrk="1" fontAlgn="auto" latinLnBrk="0" hangingPunct="1">
              <a:lnSpc>
                <a:spcPct val="100000"/>
              </a:lnSpc>
              <a:spcBef>
                <a:spcPts val="1835"/>
              </a:spcBef>
              <a:spcAft>
                <a:spcPts val="0"/>
              </a:spcAft>
              <a:buClrTx/>
              <a:buSzTx/>
              <a:buFontTx/>
              <a:buNone/>
              <a:tabLst/>
              <a:defRPr/>
            </a:pPr>
            <a:r>
              <a:rPr kumimoji="0" lang="en-US" sz="1950" b="0" i="0" u="none" strike="noStrike" kern="0" cap="none" spc="0" normalizeH="0" baseline="0" noProof="0" dirty="0">
                <a:ln>
                  <a:noFill/>
                </a:ln>
                <a:solidFill>
                  <a:srgbClr val="808080"/>
                </a:solidFill>
                <a:effectLst/>
                <a:uLnTx/>
                <a:uFillTx/>
                <a:latin typeface="Poppins"/>
                <a:cs typeface="Poppins"/>
              </a:rPr>
              <a:t>Peering can improve network resilience by providing multiple paths for traffic to travel between the two networks. If one path fails, traffic can automatically be routed via another path.</a:t>
            </a:r>
            <a:endParaRPr kumimoji="0" lang="en-US" sz="1950" b="0" i="0" u="none" strike="noStrike" kern="0" cap="none" spc="0" normalizeH="0" baseline="0" noProof="0" dirty="0">
              <a:ln>
                <a:noFill/>
              </a:ln>
              <a:solidFill>
                <a:sysClr val="windowText" lastClr="000000"/>
              </a:solidFill>
              <a:effectLst/>
              <a:uLnTx/>
              <a:uFillTx/>
              <a:latin typeface="Poppins"/>
              <a:cs typeface="Poppins"/>
            </a:endParaRPr>
          </a:p>
        </p:txBody>
      </p:sp>
      <p:sp>
        <p:nvSpPr>
          <p:cNvPr id="24" name="object 9">
            <a:extLst>
              <a:ext uri="{FF2B5EF4-FFF2-40B4-BE49-F238E27FC236}">
                <a16:creationId xmlns:a16="http://schemas.microsoft.com/office/drawing/2014/main" id="{9BA975B4-0815-8336-B470-D6A75525678E}"/>
              </a:ext>
            </a:extLst>
          </p:cNvPr>
          <p:cNvSpPr txBox="1"/>
          <p:nvPr/>
        </p:nvSpPr>
        <p:spPr>
          <a:xfrm>
            <a:off x="11568446" y="2904154"/>
            <a:ext cx="6848158" cy="1899878"/>
          </a:xfrm>
          <a:prstGeom prst="rect">
            <a:avLst/>
          </a:prstGeom>
        </p:spPr>
        <p:txBody>
          <a:bodyPr vert="horz" wrap="square" lIns="0" tIns="14604" rIns="0" bIns="0" rtlCol="0">
            <a:spAutoFit/>
          </a:bodyPr>
          <a:lstStyle/>
          <a:p>
            <a:pPr marL="12700">
              <a:lnSpc>
                <a:spcPct val="100000"/>
              </a:lnSpc>
              <a:spcBef>
                <a:spcPts val="114"/>
              </a:spcBef>
            </a:pPr>
            <a:r>
              <a:rPr lang="en-US" sz="2950" b="1" spc="-25" dirty="0">
                <a:solidFill>
                  <a:srgbClr val="C90079"/>
                </a:solidFill>
                <a:latin typeface="Poppins"/>
                <a:cs typeface="Poppins"/>
              </a:rPr>
              <a:t>Improved customer experience:</a:t>
            </a:r>
          </a:p>
          <a:p>
            <a:pPr marL="12700" marR="0" lvl="0" indent="0" defTabSz="914400" eaLnBrk="1" fontAlgn="auto" latinLnBrk="0" hangingPunct="1">
              <a:lnSpc>
                <a:spcPct val="100000"/>
              </a:lnSpc>
              <a:spcBef>
                <a:spcPts val="1835"/>
              </a:spcBef>
              <a:spcAft>
                <a:spcPts val="0"/>
              </a:spcAft>
              <a:buClrTx/>
              <a:buSzTx/>
              <a:buFontTx/>
              <a:buNone/>
              <a:tabLst/>
              <a:defRPr/>
            </a:pPr>
            <a:r>
              <a:rPr kumimoji="0" lang="en-US" sz="1950" b="0" i="0" u="none" strike="noStrike" kern="0" cap="none" spc="0" normalizeH="0" baseline="0" noProof="0" dirty="0">
                <a:ln>
                  <a:noFill/>
                </a:ln>
                <a:solidFill>
                  <a:srgbClr val="808080"/>
                </a:solidFill>
                <a:effectLst/>
                <a:uLnTx/>
                <a:uFillTx/>
                <a:latin typeface="Poppins"/>
                <a:cs typeface="Poppins"/>
              </a:rPr>
              <a:t>Peering can improve the customer experience by reducing network congestion and improving network performance, resulting in faster and more reliable access to online services and applications.</a:t>
            </a:r>
            <a:endParaRPr kumimoji="0" lang="en-US" sz="1950" b="0" i="0" u="none" strike="noStrike" kern="0" cap="none" spc="0" normalizeH="0" baseline="0" noProof="0" dirty="0">
              <a:ln>
                <a:noFill/>
              </a:ln>
              <a:solidFill>
                <a:sysClr val="windowText" lastClr="000000"/>
              </a:solidFill>
              <a:effectLst/>
              <a:uLnTx/>
              <a:uFillTx/>
              <a:latin typeface="Poppins"/>
              <a:cs typeface="Poppins"/>
            </a:endParaRPr>
          </a:p>
        </p:txBody>
      </p:sp>
      <p:sp>
        <p:nvSpPr>
          <p:cNvPr id="25" name="object 9">
            <a:extLst>
              <a:ext uri="{FF2B5EF4-FFF2-40B4-BE49-F238E27FC236}">
                <a16:creationId xmlns:a16="http://schemas.microsoft.com/office/drawing/2014/main" id="{16F4D4F6-4300-3997-A2AF-E5ACCB567C4C}"/>
              </a:ext>
            </a:extLst>
          </p:cNvPr>
          <p:cNvSpPr txBox="1"/>
          <p:nvPr/>
        </p:nvSpPr>
        <p:spPr>
          <a:xfrm>
            <a:off x="11568446" y="5372675"/>
            <a:ext cx="6619542" cy="1899878"/>
          </a:xfrm>
          <a:prstGeom prst="rect">
            <a:avLst/>
          </a:prstGeom>
        </p:spPr>
        <p:txBody>
          <a:bodyPr vert="horz" wrap="square" lIns="0" tIns="14604" rIns="0" bIns="0" rtlCol="0">
            <a:spAutoFit/>
          </a:bodyPr>
          <a:lstStyle/>
          <a:p>
            <a:pPr marL="12700">
              <a:lnSpc>
                <a:spcPct val="100000"/>
              </a:lnSpc>
              <a:spcBef>
                <a:spcPts val="114"/>
              </a:spcBef>
            </a:pPr>
            <a:r>
              <a:rPr lang="en-US" sz="2950" b="1" spc="-25" dirty="0">
                <a:solidFill>
                  <a:srgbClr val="C90079"/>
                </a:solidFill>
                <a:latin typeface="Poppins"/>
                <a:cs typeface="Poppins"/>
              </a:rPr>
              <a:t>Increased network control:</a:t>
            </a:r>
          </a:p>
          <a:p>
            <a:pPr marL="12700" marR="0" lvl="0" indent="0" defTabSz="914400" eaLnBrk="1" fontAlgn="auto" latinLnBrk="0" hangingPunct="1">
              <a:lnSpc>
                <a:spcPct val="100000"/>
              </a:lnSpc>
              <a:spcBef>
                <a:spcPts val="1835"/>
              </a:spcBef>
              <a:spcAft>
                <a:spcPts val="0"/>
              </a:spcAft>
              <a:buClrTx/>
              <a:buSzTx/>
              <a:buFontTx/>
              <a:buNone/>
              <a:tabLst/>
              <a:defRPr/>
            </a:pPr>
            <a:r>
              <a:rPr kumimoji="0" lang="en-US" sz="1950" b="0" i="0" u="none" strike="noStrike" kern="0" cap="none" spc="0" normalizeH="0" baseline="0" noProof="0" dirty="0">
                <a:ln>
                  <a:noFill/>
                </a:ln>
                <a:solidFill>
                  <a:srgbClr val="808080"/>
                </a:solidFill>
                <a:effectLst/>
                <a:uLnTx/>
                <a:uFillTx/>
                <a:latin typeface="Poppins"/>
                <a:cs typeface="Poppins"/>
              </a:rPr>
              <a:t>Peering allows networks to have more control over how their traffic is routed and delivered, which can be beneficial for networks with specific requirements or preferences for how their traffic is handled.</a:t>
            </a:r>
            <a:endParaRPr kumimoji="0" lang="en-US" sz="1950" b="0" i="0" u="none" strike="noStrike" kern="0" cap="none" spc="0" normalizeH="0" baseline="0" noProof="0" dirty="0">
              <a:ln>
                <a:noFill/>
              </a:ln>
              <a:solidFill>
                <a:sysClr val="windowText" lastClr="000000"/>
              </a:solidFill>
              <a:effectLst/>
              <a:uLnTx/>
              <a:uFillTx/>
              <a:latin typeface="Poppins"/>
              <a:cs typeface="Poppins"/>
            </a:endParaRPr>
          </a:p>
        </p:txBody>
      </p:sp>
    </p:spTree>
    <p:extLst>
      <p:ext uri="{BB962C8B-B14F-4D97-AF65-F5344CB8AC3E}">
        <p14:creationId xmlns:p14="http://schemas.microsoft.com/office/powerpoint/2010/main" val="35210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6" name="object 6"/>
          <p:cNvSpPr txBox="1"/>
          <p:nvPr/>
        </p:nvSpPr>
        <p:spPr>
          <a:xfrm>
            <a:off x="1111239" y="1505829"/>
            <a:ext cx="4832361" cy="1855957"/>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808080"/>
                </a:solidFill>
                <a:latin typeface="Poppins"/>
                <a:cs typeface="Poppins"/>
              </a:rPr>
              <a:t># customers</a:t>
            </a:r>
          </a:p>
          <a:p>
            <a:pPr marL="355600" lvl="1" indent="-342900">
              <a:lnSpc>
                <a:spcPct val="150000"/>
              </a:lnSpc>
              <a:spcBef>
                <a:spcPts val="1175"/>
              </a:spcBef>
              <a:buFont typeface="Arial" panose="020B0604020202020204" pitchFamily="34" charset="0"/>
              <a:buChar char="•"/>
            </a:pPr>
            <a:r>
              <a:rPr lang="en-US" sz="1950" spc="-10" dirty="0">
                <a:solidFill>
                  <a:srgbClr val="808080"/>
                </a:solidFill>
                <a:latin typeface="Poppins"/>
                <a:cs typeface="Poppins"/>
              </a:rPr>
              <a:t># peers</a:t>
            </a:r>
          </a:p>
          <a:p>
            <a:pPr marL="355600" lvl="1" indent="-342900">
              <a:lnSpc>
                <a:spcPct val="150000"/>
              </a:lnSpc>
              <a:spcBef>
                <a:spcPts val="1175"/>
              </a:spcBef>
              <a:buFont typeface="Arial" panose="020B0604020202020204" pitchFamily="34" charset="0"/>
              <a:buChar char="•"/>
            </a:pPr>
            <a:r>
              <a:rPr lang="en-US" sz="1950" spc="-10" dirty="0">
                <a:solidFill>
                  <a:srgbClr val="808080"/>
                </a:solidFill>
                <a:latin typeface="Poppins"/>
                <a:cs typeface="Poppins"/>
              </a:rPr>
              <a:t># IXPs</a:t>
            </a:r>
          </a:p>
        </p:txBody>
      </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1207288" y="580576"/>
            <a:ext cx="6752489"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Peering Ranking</a:t>
            </a:r>
            <a:endParaRPr lang="en-US" spc="150" dirty="0">
              <a:solidFill>
                <a:srgbClr val="3CBEC5"/>
              </a:solidFill>
            </a:endParaRPr>
          </a:p>
        </p:txBody>
      </p:sp>
      <p:sp>
        <p:nvSpPr>
          <p:cNvPr id="14" name="object 6">
            <a:extLst>
              <a:ext uri="{FF2B5EF4-FFF2-40B4-BE49-F238E27FC236}">
                <a16:creationId xmlns:a16="http://schemas.microsoft.com/office/drawing/2014/main" id="{5A074FDE-C842-A4E6-22B4-E597B79695EA}"/>
              </a:ext>
            </a:extLst>
          </p:cNvPr>
          <p:cNvSpPr txBox="1"/>
          <p:nvPr/>
        </p:nvSpPr>
        <p:spPr>
          <a:xfrm>
            <a:off x="1015191" y="5701303"/>
            <a:ext cx="4306317" cy="1251946"/>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RIPE NCC – </a:t>
            </a:r>
            <a:r>
              <a:rPr lang="en-US" sz="1950" b="1" spc="-10" dirty="0">
                <a:solidFill>
                  <a:srgbClr val="808080"/>
                </a:solidFill>
                <a:latin typeface="Poppins"/>
                <a:cs typeface="Poppins"/>
                <a:hlinkClick r:id="rId3"/>
              </a:rPr>
              <a:t>RIPE stat</a:t>
            </a:r>
            <a:endParaRPr lang="en-US" sz="1950" b="1" spc="-10" dirty="0">
              <a:solidFill>
                <a:srgbClr val="808080"/>
              </a:solidFill>
              <a:latin typeface="Poppins"/>
              <a:cs typeface="Poppins"/>
            </a:endParaRPr>
          </a:p>
          <a:p>
            <a:pPr marL="355600" indent="-342900">
              <a:lnSpc>
                <a:spcPct val="150000"/>
              </a:lnSpc>
              <a:spcBef>
                <a:spcPts val="1175"/>
              </a:spcBef>
              <a:buFont typeface="Wingdings" pitchFamily="2" charset="2"/>
              <a:buChar char="q"/>
            </a:pPr>
            <a:r>
              <a:rPr lang="en-US" sz="1950" spc="-10" dirty="0">
                <a:solidFill>
                  <a:srgbClr val="808080"/>
                </a:solidFill>
                <a:latin typeface="Poppins"/>
                <a:cs typeface="Poppins"/>
              </a:rPr>
              <a:t>as-path-length (22 collectors)</a:t>
            </a:r>
          </a:p>
        </p:txBody>
      </p:sp>
      <p:sp>
        <p:nvSpPr>
          <p:cNvPr id="15" name="object 7">
            <a:extLst>
              <a:ext uri="{FF2B5EF4-FFF2-40B4-BE49-F238E27FC236}">
                <a16:creationId xmlns:a16="http://schemas.microsoft.com/office/drawing/2014/main" id="{939AB34C-F892-EEF9-CD51-E2F1055D0579}"/>
              </a:ext>
            </a:extLst>
          </p:cNvPr>
          <p:cNvSpPr txBox="1">
            <a:spLocks/>
          </p:cNvSpPr>
          <p:nvPr/>
        </p:nvSpPr>
        <p:spPr>
          <a:xfrm>
            <a:off x="1111239" y="4776050"/>
            <a:ext cx="9999695" cy="925253"/>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spcBef>
                <a:spcPts val="135"/>
              </a:spcBef>
            </a:pPr>
            <a:r>
              <a:rPr lang="en-US" dirty="0">
                <a:solidFill>
                  <a:srgbClr val="3CBEC5"/>
                </a:solidFill>
              </a:rPr>
              <a:t>Sources</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4" cstate="print"/>
          <a:stretch>
            <a:fillRect/>
          </a:stretch>
        </p:blipFill>
        <p:spPr>
          <a:xfrm>
            <a:off x="17350284" y="117988"/>
            <a:ext cx="2753816" cy="616810"/>
          </a:xfrm>
          <a:prstGeom prst="rect">
            <a:avLst/>
          </a:prstGeom>
        </p:spPr>
      </p:pic>
      <p:sp>
        <p:nvSpPr>
          <p:cNvPr id="8" name="object 6">
            <a:extLst>
              <a:ext uri="{FF2B5EF4-FFF2-40B4-BE49-F238E27FC236}">
                <a16:creationId xmlns:a16="http://schemas.microsoft.com/office/drawing/2014/main" id="{09158460-E3F0-E538-08E9-732569ED35D4}"/>
              </a:ext>
            </a:extLst>
          </p:cNvPr>
          <p:cNvSpPr txBox="1"/>
          <p:nvPr/>
        </p:nvSpPr>
        <p:spPr>
          <a:xfrm>
            <a:off x="6360378" y="5704028"/>
            <a:ext cx="3577865" cy="1855957"/>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CAIDA – </a:t>
            </a:r>
            <a:r>
              <a:rPr lang="en-US" sz="1950" b="1" spc="-10" dirty="0">
                <a:solidFill>
                  <a:srgbClr val="808080"/>
                </a:solidFill>
                <a:latin typeface="Poppins"/>
                <a:cs typeface="Poppins"/>
                <a:hlinkClick r:id="rId5"/>
              </a:rPr>
              <a:t>AS Rank</a:t>
            </a:r>
            <a:endParaRPr lang="en-US" sz="1950" b="1" spc="-10" dirty="0">
              <a:solidFill>
                <a:srgbClr val="808080"/>
              </a:solidFill>
              <a:latin typeface="Poppins"/>
              <a:cs typeface="Poppins"/>
            </a:endParaRPr>
          </a:p>
          <a:p>
            <a:pPr marL="355600" indent="-342900">
              <a:lnSpc>
                <a:spcPct val="150000"/>
              </a:lnSpc>
              <a:spcBef>
                <a:spcPts val="1175"/>
              </a:spcBef>
              <a:buFont typeface="Wingdings" pitchFamily="2" charset="2"/>
              <a:buChar char="q"/>
            </a:pPr>
            <a:r>
              <a:rPr lang="en-US" sz="1950" spc="-10" dirty="0">
                <a:solidFill>
                  <a:srgbClr val="808080"/>
                </a:solidFill>
                <a:latin typeface="Poppins"/>
                <a:cs typeface="Poppins"/>
              </a:rPr>
              <a:t># customers/ASN</a:t>
            </a:r>
          </a:p>
          <a:p>
            <a:pPr marL="355600" indent="-342900">
              <a:lnSpc>
                <a:spcPct val="150000"/>
              </a:lnSpc>
              <a:spcBef>
                <a:spcPts val="1175"/>
              </a:spcBef>
              <a:buFont typeface="Wingdings" pitchFamily="2" charset="2"/>
              <a:buChar char="q"/>
            </a:pPr>
            <a:r>
              <a:rPr lang="en-US" sz="1950" spc="-10" dirty="0">
                <a:solidFill>
                  <a:srgbClr val="808080"/>
                </a:solidFill>
                <a:latin typeface="Poppins"/>
                <a:cs typeface="Poppins"/>
              </a:rPr>
              <a:t>#peers/ASN</a:t>
            </a:r>
          </a:p>
        </p:txBody>
      </p:sp>
      <p:sp>
        <p:nvSpPr>
          <p:cNvPr id="9" name="object 6">
            <a:extLst>
              <a:ext uri="{FF2B5EF4-FFF2-40B4-BE49-F238E27FC236}">
                <a16:creationId xmlns:a16="http://schemas.microsoft.com/office/drawing/2014/main" id="{94C2F060-C055-5120-2FAB-6138410292D3}"/>
              </a:ext>
            </a:extLst>
          </p:cNvPr>
          <p:cNvSpPr txBox="1"/>
          <p:nvPr/>
        </p:nvSpPr>
        <p:spPr>
          <a:xfrm>
            <a:off x="11113716" y="5704028"/>
            <a:ext cx="6226101" cy="1855957"/>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Hurricane Electric – </a:t>
            </a:r>
            <a:r>
              <a:rPr lang="en-US" sz="1950" b="1" spc="-10" dirty="0">
                <a:solidFill>
                  <a:srgbClr val="808080"/>
                </a:solidFill>
                <a:latin typeface="Poppins"/>
                <a:cs typeface="Poppins"/>
                <a:hlinkClick r:id="rId6"/>
              </a:rPr>
              <a:t>BGP Peer Report</a:t>
            </a:r>
            <a:endParaRPr lang="en-US" sz="1950" b="1" spc="-10" dirty="0">
              <a:solidFill>
                <a:srgbClr val="808080"/>
              </a:solidFill>
              <a:latin typeface="Poppins"/>
              <a:cs typeface="Poppins"/>
            </a:endParaRPr>
          </a:p>
          <a:p>
            <a:pPr marL="355600" indent="-342900">
              <a:lnSpc>
                <a:spcPct val="150000"/>
              </a:lnSpc>
              <a:spcBef>
                <a:spcPts val="1175"/>
              </a:spcBef>
              <a:buFont typeface="Wingdings" pitchFamily="2" charset="2"/>
              <a:buChar char="q"/>
            </a:pPr>
            <a:r>
              <a:rPr lang="en-US" sz="1950" spc="-10" dirty="0">
                <a:solidFill>
                  <a:srgbClr val="808080"/>
                </a:solidFill>
                <a:latin typeface="Poppins"/>
                <a:cs typeface="Poppins"/>
              </a:rPr>
              <a:t>TOP 1000/100/20 – most well connected ASNs</a:t>
            </a:r>
          </a:p>
          <a:p>
            <a:pPr marL="355600" indent="-342900">
              <a:lnSpc>
                <a:spcPct val="150000"/>
              </a:lnSpc>
              <a:spcBef>
                <a:spcPts val="1175"/>
              </a:spcBef>
              <a:buFont typeface="Wingdings" pitchFamily="2" charset="2"/>
              <a:buChar char="q"/>
            </a:pPr>
            <a:r>
              <a:rPr lang="en-US" sz="1950" spc="-10" dirty="0">
                <a:solidFill>
                  <a:srgbClr val="808080"/>
                </a:solidFill>
                <a:latin typeface="Poppins"/>
                <a:cs typeface="Poppins"/>
              </a:rPr>
              <a:t>IXPs/ASN</a:t>
            </a:r>
          </a:p>
        </p:txBody>
      </p:sp>
    </p:spTree>
    <p:extLst>
      <p:ext uri="{BB962C8B-B14F-4D97-AF65-F5344CB8AC3E}">
        <p14:creationId xmlns:p14="http://schemas.microsoft.com/office/powerpoint/2010/main" val="381555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6" name="object 6"/>
          <p:cNvSpPr txBox="1"/>
          <p:nvPr/>
        </p:nvSpPr>
        <p:spPr>
          <a:xfrm>
            <a:off x="1111239" y="1505829"/>
            <a:ext cx="6397001" cy="647934"/>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808080"/>
                </a:solidFill>
                <a:latin typeface="Poppins"/>
                <a:cs typeface="Poppins"/>
              </a:rPr>
              <a:t>Source: </a:t>
            </a:r>
            <a:r>
              <a:rPr lang="en-US" sz="1950" b="1" spc="-10" dirty="0">
                <a:solidFill>
                  <a:srgbClr val="808080"/>
                </a:solidFill>
                <a:latin typeface="Poppins"/>
                <a:cs typeface="Poppins"/>
              </a:rPr>
              <a:t>Hurricane Electric – </a:t>
            </a:r>
            <a:r>
              <a:rPr lang="en-US" sz="1950" b="1" spc="-10" dirty="0">
                <a:solidFill>
                  <a:srgbClr val="808080"/>
                </a:solidFill>
                <a:latin typeface="Poppins"/>
                <a:cs typeface="Poppins"/>
                <a:hlinkClick r:id="rId2"/>
              </a:rPr>
              <a:t>BGP Peer Report</a:t>
            </a:r>
            <a:endParaRPr lang="en-US" sz="1950" spc="-10" dirty="0">
              <a:solidFill>
                <a:srgbClr val="808080"/>
              </a:solidFill>
              <a:latin typeface="Poppins"/>
              <a:cs typeface="Poppins"/>
            </a:endParaRPr>
          </a:p>
        </p:txBody>
      </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3">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1207288" y="580576"/>
            <a:ext cx="8311466"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Top 1000</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4" cstate="print"/>
          <a:stretch>
            <a:fillRect/>
          </a:stretch>
        </p:blipFill>
        <p:spPr>
          <a:xfrm>
            <a:off x="17350284" y="117988"/>
            <a:ext cx="2753816" cy="616810"/>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C12449B8-C60A-7971-3A7A-C4E3416F2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381" y="3415909"/>
            <a:ext cx="9701600" cy="3828524"/>
          </a:xfrm>
          <a:prstGeom prst="rect">
            <a:avLst/>
          </a:prstGeom>
        </p:spPr>
      </p:pic>
      <p:sp>
        <p:nvSpPr>
          <p:cNvPr id="17" name="object 6">
            <a:extLst>
              <a:ext uri="{FF2B5EF4-FFF2-40B4-BE49-F238E27FC236}">
                <a16:creationId xmlns:a16="http://schemas.microsoft.com/office/drawing/2014/main" id="{1D4B67E3-12B0-B30F-97F6-2004B820E8C0}"/>
              </a:ext>
            </a:extLst>
          </p:cNvPr>
          <p:cNvSpPr txBox="1"/>
          <p:nvPr/>
        </p:nvSpPr>
        <p:spPr>
          <a:xfrm>
            <a:off x="1011119" y="3655169"/>
            <a:ext cx="4048561" cy="1855957"/>
          </a:xfrm>
          <a:prstGeom prst="rect">
            <a:avLst/>
          </a:prstGeom>
        </p:spPr>
        <p:txBody>
          <a:bodyPr vert="horz" wrap="square" lIns="0" tIns="233045" rIns="0" bIns="0" rtlCol="0">
            <a:spAutoFit/>
          </a:bodyPr>
          <a:lstStyle/>
          <a:p>
            <a:pPr marL="355600" lvl="1" indent="-342900">
              <a:lnSpc>
                <a:spcPct val="150000"/>
              </a:lnSpc>
              <a:spcBef>
                <a:spcPts val="1175"/>
              </a:spcBef>
              <a:buFont typeface="Wingdings" pitchFamily="2" charset="2"/>
              <a:buChar char="q"/>
            </a:pPr>
            <a:r>
              <a:rPr lang="en-US" sz="1950" spc="-10" dirty="0">
                <a:solidFill>
                  <a:srgbClr val="808080"/>
                </a:solidFill>
                <a:latin typeface="Poppins"/>
                <a:cs typeface="Poppins"/>
                <a:hlinkClick r:id="rId6"/>
              </a:rPr>
              <a:t>RIPE NCC – RIS collectors</a:t>
            </a:r>
            <a:endParaRPr lang="en-US" sz="1950" spc="-10" dirty="0">
              <a:solidFill>
                <a:srgbClr val="808080"/>
              </a:solidFill>
              <a:latin typeface="Poppins"/>
              <a:cs typeface="Poppins"/>
            </a:endParaRPr>
          </a:p>
          <a:p>
            <a:pPr marL="355600" lvl="1" indent="-342900">
              <a:lnSpc>
                <a:spcPct val="150000"/>
              </a:lnSpc>
              <a:spcBef>
                <a:spcPts val="1175"/>
              </a:spcBef>
              <a:buFont typeface="Wingdings" pitchFamily="2" charset="2"/>
              <a:buChar char="q"/>
            </a:pPr>
            <a:r>
              <a:rPr lang="en-US" sz="1950" spc="-10" dirty="0">
                <a:solidFill>
                  <a:srgbClr val="808080"/>
                </a:solidFill>
                <a:latin typeface="Poppins"/>
                <a:cs typeface="Poppins"/>
                <a:hlinkClick r:id="rId7"/>
              </a:rPr>
              <a:t>Route-views project</a:t>
            </a:r>
            <a:endParaRPr lang="en-US" sz="1950" spc="-10" dirty="0">
              <a:solidFill>
                <a:srgbClr val="808080"/>
              </a:solidFill>
              <a:latin typeface="Poppins"/>
              <a:cs typeface="Poppins"/>
            </a:endParaRPr>
          </a:p>
          <a:p>
            <a:pPr marL="355600" lvl="1" indent="-342900">
              <a:lnSpc>
                <a:spcPct val="150000"/>
              </a:lnSpc>
              <a:spcBef>
                <a:spcPts val="1175"/>
              </a:spcBef>
              <a:buFont typeface="Wingdings" pitchFamily="2" charset="2"/>
              <a:buChar char="q"/>
            </a:pPr>
            <a:r>
              <a:rPr lang="en-US" sz="1950" spc="-10" dirty="0">
                <a:solidFill>
                  <a:srgbClr val="808080"/>
                </a:solidFill>
                <a:latin typeface="Poppins"/>
                <a:cs typeface="Poppins"/>
              </a:rPr>
              <a:t>Others…</a:t>
            </a:r>
          </a:p>
        </p:txBody>
      </p:sp>
      <p:sp>
        <p:nvSpPr>
          <p:cNvPr id="18" name="object 7">
            <a:extLst>
              <a:ext uri="{FF2B5EF4-FFF2-40B4-BE49-F238E27FC236}">
                <a16:creationId xmlns:a16="http://schemas.microsoft.com/office/drawing/2014/main" id="{A9F90772-DF7C-B6C2-4496-5E5DFC494776}"/>
              </a:ext>
            </a:extLst>
          </p:cNvPr>
          <p:cNvSpPr txBox="1">
            <a:spLocks/>
          </p:cNvSpPr>
          <p:nvPr/>
        </p:nvSpPr>
        <p:spPr>
          <a:xfrm>
            <a:off x="10446861" y="2507533"/>
            <a:ext cx="3391059" cy="925253"/>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spcBef>
                <a:spcPts val="135"/>
              </a:spcBef>
            </a:pPr>
            <a:r>
              <a:rPr lang="en-US" dirty="0">
                <a:solidFill>
                  <a:srgbClr val="3CBEC5"/>
                </a:solidFill>
              </a:rPr>
              <a:t>Top 10</a:t>
            </a:r>
            <a:endParaRPr lang="en-US" spc="150" dirty="0">
              <a:solidFill>
                <a:srgbClr val="3CBEC5"/>
              </a:solidFill>
            </a:endParaRPr>
          </a:p>
        </p:txBody>
      </p:sp>
    </p:spTree>
    <p:extLst>
      <p:ext uri="{BB962C8B-B14F-4D97-AF65-F5344CB8AC3E}">
        <p14:creationId xmlns:p14="http://schemas.microsoft.com/office/powerpoint/2010/main" val="85929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6" name="object 6"/>
          <p:cNvSpPr txBox="1"/>
          <p:nvPr/>
        </p:nvSpPr>
        <p:spPr>
          <a:xfrm>
            <a:off x="1111239" y="1505829"/>
            <a:ext cx="8767279" cy="647934"/>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808080"/>
                </a:solidFill>
                <a:latin typeface="Poppins"/>
                <a:cs typeface="Poppins"/>
              </a:rPr>
              <a:t>Source: </a:t>
            </a:r>
            <a:r>
              <a:rPr lang="en-US" sz="1950" b="1" spc="-10" dirty="0">
                <a:solidFill>
                  <a:srgbClr val="808080"/>
                </a:solidFill>
                <a:latin typeface="Poppins"/>
                <a:cs typeface="Poppins"/>
              </a:rPr>
              <a:t>NetIX internal tool</a:t>
            </a:r>
            <a:endParaRPr lang="en-US" sz="1950" spc="-10" dirty="0">
              <a:solidFill>
                <a:srgbClr val="808080"/>
              </a:solidFill>
              <a:latin typeface="Poppins"/>
              <a:cs typeface="Poppins"/>
            </a:endParaRPr>
          </a:p>
        </p:txBody>
      </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4">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1207288" y="580576"/>
            <a:ext cx="9186392"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Top 1000 Ranking </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5" cstate="print"/>
          <a:stretch>
            <a:fillRect/>
          </a:stretch>
        </p:blipFill>
        <p:spPr>
          <a:xfrm>
            <a:off x="17350284" y="117988"/>
            <a:ext cx="2753816" cy="616810"/>
          </a:xfrm>
          <a:prstGeom prst="rect">
            <a:avLst/>
          </a:prstGeom>
        </p:spPr>
      </p:pic>
      <p:pic>
        <p:nvPicPr>
          <p:cNvPr id="15" name="Screen Recording 2023-06-22 at 16.23.55">
            <a:hlinkClick r:id="" action="ppaction://media"/>
            <a:extLst>
              <a:ext uri="{FF2B5EF4-FFF2-40B4-BE49-F238E27FC236}">
                <a16:creationId xmlns:a16="http://schemas.microsoft.com/office/drawing/2014/main" id="{F2657A13-3C0B-ADB8-E1D7-0BC0B3C1EC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6880" y="2153763"/>
            <a:ext cx="16376676" cy="8410763"/>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429723BE-DE53-DBF4-9A93-E1C5B98F3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8584" y="68420"/>
            <a:ext cx="5284311" cy="2085338"/>
          </a:xfrm>
          <a:prstGeom prst="rect">
            <a:avLst/>
          </a:prstGeom>
        </p:spPr>
      </p:pic>
    </p:spTree>
    <p:extLst>
      <p:ext uri="{BB962C8B-B14F-4D97-AF65-F5344CB8AC3E}">
        <p14:creationId xmlns:p14="http://schemas.microsoft.com/office/powerpoint/2010/main" val="13572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5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5"/>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6" name="object 6"/>
          <p:cNvSpPr txBox="1"/>
          <p:nvPr/>
        </p:nvSpPr>
        <p:spPr>
          <a:xfrm>
            <a:off x="471159" y="1756221"/>
            <a:ext cx="4832361" cy="1855957"/>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b="1" spc="-10" dirty="0">
                <a:solidFill>
                  <a:srgbClr val="808080"/>
                </a:solidFill>
                <a:latin typeface="Poppins"/>
                <a:cs typeface="Poppins"/>
              </a:rPr>
              <a:t># customers</a:t>
            </a:r>
          </a:p>
          <a:p>
            <a:pPr marL="355600" lvl="1" indent="-342900">
              <a:lnSpc>
                <a:spcPct val="150000"/>
              </a:lnSpc>
              <a:spcBef>
                <a:spcPts val="1175"/>
              </a:spcBef>
              <a:buFont typeface="Arial" panose="020B0604020202020204" pitchFamily="34" charset="0"/>
              <a:buChar char="•"/>
            </a:pPr>
            <a:r>
              <a:rPr lang="en-US" sz="1950" b="1" spc="-10" dirty="0">
                <a:solidFill>
                  <a:srgbClr val="808080"/>
                </a:solidFill>
                <a:latin typeface="Poppins"/>
                <a:cs typeface="Poppins"/>
              </a:rPr>
              <a:t># peers</a:t>
            </a:r>
          </a:p>
          <a:p>
            <a:pPr marL="355600" lvl="1" indent="-342900">
              <a:lnSpc>
                <a:spcPct val="150000"/>
              </a:lnSpc>
              <a:spcBef>
                <a:spcPts val="1175"/>
              </a:spcBef>
              <a:buFont typeface="Arial" panose="020B0604020202020204" pitchFamily="34" charset="0"/>
              <a:buChar char="•"/>
            </a:pPr>
            <a:r>
              <a:rPr lang="en-US" sz="1950" b="1" spc="-10" dirty="0">
                <a:solidFill>
                  <a:srgbClr val="808080"/>
                </a:solidFill>
                <a:latin typeface="Poppins"/>
                <a:cs typeface="Poppins"/>
              </a:rPr>
              <a:t># IXPs</a:t>
            </a:r>
          </a:p>
        </p:txBody>
      </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67208" y="830968"/>
            <a:ext cx="6752489"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Peering Ranking</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sp>
        <p:nvSpPr>
          <p:cNvPr id="5" name="object 6">
            <a:extLst>
              <a:ext uri="{FF2B5EF4-FFF2-40B4-BE49-F238E27FC236}">
                <a16:creationId xmlns:a16="http://schemas.microsoft.com/office/drawing/2014/main" id="{3FB3EB55-931E-E9F5-8310-AB3991B3A25A}"/>
              </a:ext>
            </a:extLst>
          </p:cNvPr>
          <p:cNvSpPr txBox="1"/>
          <p:nvPr/>
        </p:nvSpPr>
        <p:spPr>
          <a:xfrm>
            <a:off x="471160" y="6119580"/>
            <a:ext cx="16892280" cy="2459969"/>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Peering traffic vs Transit ratio</a:t>
            </a:r>
          </a:p>
          <a:p>
            <a:pPr marL="355600" indent="-342900">
              <a:lnSpc>
                <a:spcPct val="150000"/>
              </a:lnSpc>
              <a:spcBef>
                <a:spcPts val="1175"/>
              </a:spcBef>
              <a:buFont typeface="Wingdings" pitchFamily="2" charset="2"/>
              <a:buChar char="§"/>
            </a:pPr>
            <a:r>
              <a:rPr lang="en-US" sz="1950" spc="-10" dirty="0">
                <a:solidFill>
                  <a:srgbClr val="808080"/>
                </a:solidFill>
                <a:latin typeface="Poppins"/>
                <a:cs typeface="Poppins"/>
              </a:rPr>
              <a:t>Cost savings from Transit</a:t>
            </a:r>
          </a:p>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as-path-length (“…the average number of steps along the shortest paths for all possible pairs of network nodes.”   </a:t>
            </a:r>
            <a:r>
              <a:rPr lang="en-US" sz="1800" b="1" u="sng" spc="-10" dirty="0">
                <a:solidFill>
                  <a:srgbClr val="808080"/>
                </a:solidFill>
                <a:latin typeface="Poppins"/>
                <a:cs typeface="Poppins"/>
              </a:rPr>
              <a:t>Source: </a:t>
            </a:r>
            <a:r>
              <a:rPr lang="en-US" sz="1800" b="1" i="0" dirty="0">
                <a:solidFill>
                  <a:srgbClr val="202122"/>
                </a:solidFill>
                <a:effectLst/>
                <a:latin typeface="Arial" panose="020B0604020202020204" pitchFamily="34" charset="0"/>
                <a:hlinkClick r:id="rId4"/>
              </a:rPr>
              <a:t>WIkipedia</a:t>
            </a:r>
            <a:r>
              <a:rPr lang="en-US" sz="1950" b="1" spc="-10" dirty="0">
                <a:solidFill>
                  <a:srgbClr val="808080"/>
                </a:solidFill>
                <a:latin typeface="Poppins"/>
                <a:cs typeface="Poppins"/>
              </a:rPr>
              <a:t>)</a:t>
            </a:r>
          </a:p>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Peers (Quantity &amp; Quality)</a:t>
            </a:r>
          </a:p>
        </p:txBody>
      </p:sp>
      <p:sp>
        <p:nvSpPr>
          <p:cNvPr id="10" name="object 7">
            <a:extLst>
              <a:ext uri="{FF2B5EF4-FFF2-40B4-BE49-F238E27FC236}">
                <a16:creationId xmlns:a16="http://schemas.microsoft.com/office/drawing/2014/main" id="{5784D49F-7887-4B06-8965-BF052F662741}"/>
              </a:ext>
            </a:extLst>
          </p:cNvPr>
          <p:cNvSpPr txBox="1">
            <a:spLocks/>
          </p:cNvSpPr>
          <p:nvPr/>
        </p:nvSpPr>
        <p:spPr>
          <a:xfrm>
            <a:off x="567208" y="5194327"/>
            <a:ext cx="11431799" cy="925253"/>
          </a:xfrm>
          <a:prstGeom prst="rect">
            <a:avLst/>
          </a:prstGeom>
        </p:spPr>
        <p:txBody>
          <a:bodyPr vert="horz" wrap="square" lIns="0" tIns="17145" rIns="0" bIns="0" rtlCol="0">
            <a:spAutoFit/>
          </a:bodyPr>
          <a:lstStyle>
            <a:lvl1pPr>
              <a:defRPr sz="5900" b="1" i="0">
                <a:solidFill>
                  <a:schemeClr val="bg1"/>
                </a:solidFill>
                <a:latin typeface="Poppins"/>
                <a:ea typeface="+mj-ea"/>
                <a:cs typeface="Poppins"/>
              </a:defRPr>
            </a:lvl1pPr>
          </a:lstStyle>
          <a:p>
            <a:pPr marL="12700">
              <a:spcBef>
                <a:spcPts val="135"/>
              </a:spcBef>
            </a:pPr>
            <a:r>
              <a:rPr lang="en-US" dirty="0">
                <a:solidFill>
                  <a:srgbClr val="3CBEC5"/>
                </a:solidFill>
              </a:rPr>
              <a:t>How to measure the Peering</a:t>
            </a:r>
            <a:endParaRPr lang="en-US" spc="150" dirty="0">
              <a:solidFill>
                <a:srgbClr val="3CBEC5"/>
              </a:solidFill>
            </a:endParaRPr>
          </a:p>
        </p:txBody>
      </p:sp>
    </p:spTree>
    <p:extLst>
      <p:ext uri="{BB962C8B-B14F-4D97-AF65-F5344CB8AC3E}">
        <p14:creationId xmlns:p14="http://schemas.microsoft.com/office/powerpoint/2010/main" val="22081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1207288" y="580576"/>
            <a:ext cx="6890232"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IXP Peering</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graphicFrame>
        <p:nvGraphicFramePr>
          <p:cNvPr id="8" name="Chart 7">
            <a:extLst>
              <a:ext uri="{FF2B5EF4-FFF2-40B4-BE49-F238E27FC236}">
                <a16:creationId xmlns:a16="http://schemas.microsoft.com/office/drawing/2014/main" id="{824260CC-31D6-B292-B097-E320128C2FA2}"/>
              </a:ext>
            </a:extLst>
          </p:cNvPr>
          <p:cNvGraphicFramePr>
            <a:graphicFrameLocks/>
          </p:cNvGraphicFramePr>
          <p:nvPr>
            <p:extLst>
              <p:ext uri="{D42A27DB-BD31-4B8C-83A1-F6EECF244321}">
                <p14:modId xmlns:p14="http://schemas.microsoft.com/office/powerpoint/2010/main" val="50366489"/>
              </p:ext>
            </p:extLst>
          </p:nvPr>
        </p:nvGraphicFramePr>
        <p:xfrm>
          <a:off x="347296" y="5033337"/>
          <a:ext cx="9099550" cy="5548255"/>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88D68550-F1BB-6976-DF3B-412127B009EF}"/>
              </a:ext>
            </a:extLst>
          </p:cNvPr>
          <p:cNvPicPr>
            <a:picLocks noChangeAspect="1"/>
          </p:cNvPicPr>
          <p:nvPr/>
        </p:nvPicPr>
        <p:blipFill>
          <a:blip r:embed="rId5"/>
          <a:stretch>
            <a:fillRect/>
          </a:stretch>
        </p:blipFill>
        <p:spPr>
          <a:xfrm>
            <a:off x="11322432" y="724061"/>
            <a:ext cx="3949700" cy="9804400"/>
          </a:xfrm>
          <a:prstGeom prst="rect">
            <a:avLst/>
          </a:prstGeom>
        </p:spPr>
      </p:pic>
      <p:pic>
        <p:nvPicPr>
          <p:cNvPr id="9" name="Graphic 8">
            <a:extLst>
              <a:ext uri="{FF2B5EF4-FFF2-40B4-BE49-F238E27FC236}">
                <a16:creationId xmlns:a16="http://schemas.microsoft.com/office/drawing/2014/main" id="{21930089-735F-DB46-439A-E71340C9E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240" y="4775913"/>
            <a:ext cx="10004139" cy="6091906"/>
          </a:xfrm>
          <a:prstGeom prst="rect">
            <a:avLst/>
          </a:prstGeom>
        </p:spPr>
      </p:pic>
      <p:pic>
        <p:nvPicPr>
          <p:cNvPr id="14" name="Picture 13">
            <a:extLst>
              <a:ext uri="{FF2B5EF4-FFF2-40B4-BE49-F238E27FC236}">
                <a16:creationId xmlns:a16="http://schemas.microsoft.com/office/drawing/2014/main" id="{F3C866EF-A33D-6162-4315-5D1608EC0B52}"/>
              </a:ext>
            </a:extLst>
          </p:cNvPr>
          <p:cNvPicPr>
            <a:picLocks noChangeAspect="1"/>
          </p:cNvPicPr>
          <p:nvPr/>
        </p:nvPicPr>
        <p:blipFill>
          <a:blip r:embed="rId8"/>
          <a:stretch>
            <a:fillRect/>
          </a:stretch>
        </p:blipFill>
        <p:spPr>
          <a:xfrm>
            <a:off x="1487293" y="1966121"/>
            <a:ext cx="6045200" cy="2349500"/>
          </a:xfrm>
          <a:prstGeom prst="rect">
            <a:avLst/>
          </a:prstGeom>
        </p:spPr>
      </p:pic>
      <p:sp>
        <p:nvSpPr>
          <p:cNvPr id="16" name="object 6">
            <a:extLst>
              <a:ext uri="{FF2B5EF4-FFF2-40B4-BE49-F238E27FC236}">
                <a16:creationId xmlns:a16="http://schemas.microsoft.com/office/drawing/2014/main" id="{F047D45C-5B26-0B12-34FA-87BA094B2E87}"/>
              </a:ext>
            </a:extLst>
          </p:cNvPr>
          <p:cNvSpPr txBox="1"/>
          <p:nvPr/>
        </p:nvSpPr>
        <p:spPr>
          <a:xfrm>
            <a:off x="10657257" y="10498964"/>
            <a:ext cx="6394414"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Hurricane Electric – </a:t>
            </a:r>
            <a:r>
              <a:rPr lang="en-US" sz="1950" b="1" spc="-10" dirty="0">
                <a:solidFill>
                  <a:srgbClr val="808080"/>
                </a:solidFill>
                <a:latin typeface="Poppins"/>
                <a:cs typeface="Poppins"/>
                <a:hlinkClick r:id="rId9"/>
              </a:rPr>
              <a:t>BGP Peer Report</a:t>
            </a:r>
            <a:endParaRPr lang="en-US" sz="1950" spc="-10" dirty="0">
              <a:solidFill>
                <a:srgbClr val="808080"/>
              </a:solidFill>
              <a:latin typeface="Poppins"/>
              <a:cs typeface="Poppins"/>
            </a:endParaRPr>
          </a:p>
        </p:txBody>
      </p:sp>
    </p:spTree>
    <p:extLst>
      <p:ext uri="{BB962C8B-B14F-4D97-AF65-F5344CB8AC3E}">
        <p14:creationId xmlns:p14="http://schemas.microsoft.com/office/powerpoint/2010/main" val="134863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92372" y="2670"/>
            <a:ext cx="18901261" cy="11303635"/>
            <a:chOff x="1192372" y="2670"/>
            <a:chExt cx="18901261" cy="11303635"/>
          </a:xfrm>
        </p:grpSpPr>
        <p:sp>
          <p:nvSpPr>
            <p:cNvPr id="3" name="object 3"/>
            <p:cNvSpPr/>
            <p:nvPr/>
          </p:nvSpPr>
          <p:spPr>
            <a:xfrm>
              <a:off x="17339817" y="2670"/>
              <a:ext cx="2753816" cy="11303635"/>
            </a:xfrm>
            <a:custGeom>
              <a:avLst/>
              <a:gdLst/>
              <a:ahLst/>
              <a:cxnLst/>
              <a:rect l="l" t="t" r="r" b="b"/>
              <a:pathLst>
                <a:path w="5410834" h="11303635">
                  <a:moveTo>
                    <a:pt x="5410819" y="0"/>
                  </a:moveTo>
                  <a:lnTo>
                    <a:pt x="0" y="0"/>
                  </a:lnTo>
                  <a:lnTo>
                    <a:pt x="0" y="11303111"/>
                  </a:lnTo>
                  <a:lnTo>
                    <a:pt x="5410819" y="11303111"/>
                  </a:lnTo>
                  <a:lnTo>
                    <a:pt x="5410819" y="0"/>
                  </a:lnTo>
                  <a:close/>
                </a:path>
              </a:pathLst>
            </a:custGeom>
            <a:solidFill>
              <a:srgbClr val="3CBEC5"/>
            </a:solidFill>
          </p:spPr>
          <p:txBody>
            <a:bodyPr wrap="square" lIns="0" tIns="0" rIns="0" bIns="0" rtlCol="0"/>
            <a:lstStyle/>
            <a:p>
              <a:endParaRPr dirty="0"/>
            </a:p>
          </p:txBody>
        </p:sp>
        <p:sp>
          <p:nvSpPr>
            <p:cNvPr id="4" name="object 4"/>
            <p:cNvSpPr/>
            <p:nvPr/>
          </p:nvSpPr>
          <p:spPr>
            <a:xfrm>
              <a:off x="1192372" y="10751094"/>
              <a:ext cx="13909675" cy="0"/>
            </a:xfrm>
            <a:custGeom>
              <a:avLst/>
              <a:gdLst/>
              <a:ahLst/>
              <a:cxnLst/>
              <a:rect l="l" t="t" r="r" b="b"/>
              <a:pathLst>
                <a:path w="13909675">
                  <a:moveTo>
                    <a:pt x="0" y="0"/>
                  </a:moveTo>
                  <a:lnTo>
                    <a:pt x="13909105" y="0"/>
                  </a:lnTo>
                </a:path>
              </a:pathLst>
            </a:custGeom>
            <a:ln w="21067">
              <a:solidFill>
                <a:srgbClr val="3CBEC5"/>
              </a:solidFill>
            </a:ln>
          </p:spPr>
          <p:txBody>
            <a:bodyPr wrap="square" lIns="0" tIns="0" rIns="0" bIns="0" rtlCol="0"/>
            <a:lstStyle/>
            <a:p>
              <a:endParaRPr/>
            </a:p>
          </p:txBody>
        </p:sp>
      </p:grpSp>
      <p:sp>
        <p:nvSpPr>
          <p:cNvPr id="12" name="object 12"/>
          <p:cNvSpPr txBox="1"/>
          <p:nvPr/>
        </p:nvSpPr>
        <p:spPr>
          <a:xfrm>
            <a:off x="511662" y="10564531"/>
            <a:ext cx="423545" cy="303288"/>
          </a:xfrm>
          <a:prstGeom prst="rect">
            <a:avLst/>
          </a:prstGeom>
        </p:spPr>
        <p:txBody>
          <a:bodyPr vert="horz" wrap="square" lIns="0" tIns="3175" rIns="0" bIns="0" rtlCol="0">
            <a:spAutoFit/>
          </a:bodyPr>
          <a:lstStyle/>
          <a:p>
            <a:pPr marL="12700">
              <a:lnSpc>
                <a:spcPct val="100000"/>
              </a:lnSpc>
              <a:spcBef>
                <a:spcPts val="25"/>
              </a:spcBef>
            </a:pPr>
            <a:r>
              <a:rPr sz="1950" b="1" spc="-25" dirty="0">
                <a:solidFill>
                  <a:srgbClr val="3CBEC5"/>
                </a:solidFill>
                <a:latin typeface="Poppins"/>
                <a:cs typeface="Poppins"/>
              </a:rPr>
              <a:t>0</a:t>
            </a:r>
            <a:r>
              <a:rPr lang="en-US" sz="1950" b="1" spc="-25" dirty="0">
                <a:solidFill>
                  <a:srgbClr val="3CBEC5"/>
                </a:solidFill>
                <a:latin typeface="Poppins"/>
                <a:cs typeface="Poppins"/>
              </a:rPr>
              <a:t>3</a:t>
            </a:r>
            <a:r>
              <a:rPr sz="1950" b="1" spc="-25" dirty="0">
                <a:solidFill>
                  <a:srgbClr val="3CBEC5"/>
                </a:solidFill>
                <a:latin typeface="Poppins"/>
                <a:cs typeface="Poppins"/>
              </a:rPr>
              <a:t>.</a:t>
            </a:r>
            <a:endParaRPr sz="1950" dirty="0">
              <a:latin typeface="Poppins"/>
              <a:cs typeface="Poppins"/>
            </a:endParaRPr>
          </a:p>
        </p:txBody>
      </p:sp>
      <p:sp>
        <p:nvSpPr>
          <p:cNvPr id="13" name="object 13"/>
          <p:cNvSpPr txBox="1"/>
          <p:nvPr/>
        </p:nvSpPr>
        <p:spPr>
          <a:xfrm>
            <a:off x="17147719" y="10581592"/>
            <a:ext cx="2293620" cy="301365"/>
          </a:xfrm>
          <a:prstGeom prst="rect">
            <a:avLst/>
          </a:prstGeom>
        </p:spPr>
        <p:txBody>
          <a:bodyPr vert="horz" wrap="square" lIns="0" tIns="1270" rIns="0" bIns="0" rtlCol="0">
            <a:spAutoFit/>
          </a:bodyPr>
          <a:lstStyle/>
          <a:p>
            <a:pPr marL="12700" algn="r">
              <a:lnSpc>
                <a:spcPct val="100000"/>
              </a:lnSpc>
              <a:spcBef>
                <a:spcPts val="10"/>
              </a:spcBef>
            </a:pPr>
            <a:r>
              <a:rPr sz="1950" spc="180" dirty="0">
                <a:solidFill>
                  <a:srgbClr val="FFFFFF"/>
                </a:solidFill>
                <a:latin typeface="Poppins"/>
                <a:cs typeface="Poppins"/>
                <a:hlinkClick r:id="rId2">
                  <a:extLst>
                    <a:ext uri="{A12FA001-AC4F-418D-AE19-62706E023703}">
                      <ahyp:hlinkClr xmlns:ahyp="http://schemas.microsoft.com/office/drawing/2018/hyperlinkcolor" val="tx"/>
                    </a:ext>
                  </a:extLst>
                </a:hlinkClick>
              </a:rPr>
              <a:t>NETIX.NET </a:t>
            </a:r>
            <a:endParaRPr sz="1950" dirty="0">
              <a:solidFill>
                <a:srgbClr val="FFFFFF"/>
              </a:solidFill>
              <a:latin typeface="Poppins"/>
              <a:cs typeface="Poppins"/>
            </a:endParaRPr>
          </a:p>
        </p:txBody>
      </p:sp>
      <p:sp>
        <p:nvSpPr>
          <p:cNvPr id="7" name="object 7"/>
          <p:cNvSpPr txBox="1">
            <a:spLocks noGrp="1"/>
          </p:cNvSpPr>
          <p:nvPr>
            <p:ph type="title"/>
          </p:nvPr>
        </p:nvSpPr>
        <p:spPr>
          <a:xfrm>
            <a:off x="5287675" y="541848"/>
            <a:ext cx="6890232" cy="925253"/>
          </a:xfrm>
          <a:prstGeom prst="rect">
            <a:avLst/>
          </a:prstGeom>
        </p:spPr>
        <p:txBody>
          <a:bodyPr vert="horz" wrap="square" lIns="0" tIns="17145" rIns="0" bIns="0" rtlCol="0">
            <a:spAutoFit/>
          </a:bodyPr>
          <a:lstStyle/>
          <a:p>
            <a:pPr marL="12700">
              <a:lnSpc>
                <a:spcPct val="100000"/>
              </a:lnSpc>
              <a:spcBef>
                <a:spcPts val="135"/>
              </a:spcBef>
            </a:pPr>
            <a:r>
              <a:rPr lang="en-US" dirty="0">
                <a:solidFill>
                  <a:srgbClr val="3CBEC5"/>
                </a:solidFill>
              </a:rPr>
              <a:t>IXP Peering</a:t>
            </a:r>
            <a:endParaRPr lang="en-US" spc="150" dirty="0">
              <a:solidFill>
                <a:srgbClr val="3CBEC5"/>
              </a:solidFill>
            </a:endParaRPr>
          </a:p>
        </p:txBody>
      </p:sp>
      <p:pic>
        <p:nvPicPr>
          <p:cNvPr id="20" name="object 6">
            <a:extLst>
              <a:ext uri="{FF2B5EF4-FFF2-40B4-BE49-F238E27FC236}">
                <a16:creationId xmlns:a16="http://schemas.microsoft.com/office/drawing/2014/main" id="{7CACB751-BB93-D66A-79E3-9E05CF847BC6}"/>
              </a:ext>
            </a:extLst>
          </p:cNvPr>
          <p:cNvPicPr/>
          <p:nvPr/>
        </p:nvPicPr>
        <p:blipFill>
          <a:blip r:embed="rId3" cstate="print"/>
          <a:stretch>
            <a:fillRect/>
          </a:stretch>
        </p:blipFill>
        <p:spPr>
          <a:xfrm>
            <a:off x="17350284" y="117988"/>
            <a:ext cx="2753816" cy="616810"/>
          </a:xfrm>
          <a:prstGeom prst="rect">
            <a:avLst/>
          </a:prstGeom>
        </p:spPr>
      </p:pic>
      <p:pic>
        <p:nvPicPr>
          <p:cNvPr id="8" name="Picture 7">
            <a:extLst>
              <a:ext uri="{FF2B5EF4-FFF2-40B4-BE49-F238E27FC236}">
                <a16:creationId xmlns:a16="http://schemas.microsoft.com/office/drawing/2014/main" id="{50F24316-7B4F-60F0-9C96-DE3B4C8AC935}"/>
              </a:ext>
            </a:extLst>
          </p:cNvPr>
          <p:cNvPicPr>
            <a:picLocks noChangeAspect="1"/>
          </p:cNvPicPr>
          <p:nvPr/>
        </p:nvPicPr>
        <p:blipFill>
          <a:blip r:embed="rId4"/>
          <a:stretch>
            <a:fillRect/>
          </a:stretch>
        </p:blipFill>
        <p:spPr>
          <a:xfrm>
            <a:off x="703770" y="1670929"/>
            <a:ext cx="2616200" cy="8432800"/>
          </a:xfrm>
          <a:prstGeom prst="rect">
            <a:avLst/>
          </a:prstGeom>
        </p:spPr>
      </p:pic>
      <p:cxnSp>
        <p:nvCxnSpPr>
          <p:cNvPr id="18" name="Straight Arrow Connector 17">
            <a:extLst>
              <a:ext uri="{FF2B5EF4-FFF2-40B4-BE49-F238E27FC236}">
                <a16:creationId xmlns:a16="http://schemas.microsoft.com/office/drawing/2014/main" id="{AEC2A76D-52DD-FCB9-6D5A-0DFF269EC13F}"/>
              </a:ext>
            </a:extLst>
          </p:cNvPr>
          <p:cNvCxnSpPr/>
          <p:nvPr/>
        </p:nvCxnSpPr>
        <p:spPr>
          <a:xfrm flipH="1">
            <a:off x="3480619" y="2428568"/>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42E5C56-C28E-7E14-927D-8DC8D0AB0CD7}"/>
              </a:ext>
            </a:extLst>
          </p:cNvPr>
          <p:cNvCxnSpPr/>
          <p:nvPr/>
        </p:nvCxnSpPr>
        <p:spPr>
          <a:xfrm flipH="1">
            <a:off x="3480619" y="2585884"/>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D53630-757C-5B4D-8567-B8C9B3E8AB08}"/>
              </a:ext>
            </a:extLst>
          </p:cNvPr>
          <p:cNvCxnSpPr/>
          <p:nvPr/>
        </p:nvCxnSpPr>
        <p:spPr>
          <a:xfrm flipH="1">
            <a:off x="3480619" y="7851058"/>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AB050E-6BE8-09AB-752A-1F38DDE9B656}"/>
              </a:ext>
            </a:extLst>
          </p:cNvPr>
          <p:cNvCxnSpPr/>
          <p:nvPr/>
        </p:nvCxnSpPr>
        <p:spPr>
          <a:xfrm flipH="1">
            <a:off x="3480619" y="8524567"/>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36C773C-C499-CC70-4C56-A34600E63FDD}"/>
              </a:ext>
            </a:extLst>
          </p:cNvPr>
          <p:cNvCxnSpPr/>
          <p:nvPr/>
        </p:nvCxnSpPr>
        <p:spPr>
          <a:xfrm flipH="1">
            <a:off x="3480619" y="8180439"/>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7C64B4A-8923-6DEC-8947-4BC5012C44D3}"/>
              </a:ext>
            </a:extLst>
          </p:cNvPr>
          <p:cNvCxnSpPr/>
          <p:nvPr/>
        </p:nvCxnSpPr>
        <p:spPr>
          <a:xfrm flipH="1">
            <a:off x="3480619" y="6366388"/>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object 6">
            <a:extLst>
              <a:ext uri="{FF2B5EF4-FFF2-40B4-BE49-F238E27FC236}">
                <a16:creationId xmlns:a16="http://schemas.microsoft.com/office/drawing/2014/main" id="{6264BF8A-F18F-C150-F7AF-CD73657167AF}"/>
              </a:ext>
            </a:extLst>
          </p:cNvPr>
          <p:cNvSpPr txBox="1"/>
          <p:nvPr/>
        </p:nvSpPr>
        <p:spPr>
          <a:xfrm>
            <a:off x="4201733" y="3659454"/>
            <a:ext cx="2786656" cy="1899450"/>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customers</a:t>
            </a:r>
          </a:p>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peers</a:t>
            </a:r>
          </a:p>
          <a:p>
            <a:pPr marL="355600" lvl="1" indent="-342900">
              <a:lnSpc>
                <a:spcPct val="150000"/>
              </a:lnSpc>
              <a:spcBef>
                <a:spcPts val="1175"/>
              </a:spcBef>
              <a:buFont typeface="Arial" panose="020B0604020202020204" pitchFamily="34" charset="0"/>
              <a:buChar char="•"/>
            </a:pPr>
            <a:r>
              <a:rPr lang="en-US" sz="1950" spc="-10" dirty="0">
                <a:solidFill>
                  <a:srgbClr val="FF0000"/>
                </a:solidFill>
                <a:latin typeface="Poppins"/>
                <a:cs typeface="Poppins"/>
              </a:rPr>
              <a:t>No need of IXPs</a:t>
            </a:r>
          </a:p>
        </p:txBody>
      </p:sp>
      <p:sp>
        <p:nvSpPr>
          <p:cNvPr id="15" name="object 6">
            <a:extLst>
              <a:ext uri="{FF2B5EF4-FFF2-40B4-BE49-F238E27FC236}">
                <a16:creationId xmlns:a16="http://schemas.microsoft.com/office/drawing/2014/main" id="{D19F69CF-D9CE-7A15-7B9A-35F7C70180D5}"/>
              </a:ext>
            </a:extLst>
          </p:cNvPr>
          <p:cNvSpPr txBox="1"/>
          <p:nvPr/>
        </p:nvSpPr>
        <p:spPr>
          <a:xfrm>
            <a:off x="10052049" y="3456139"/>
            <a:ext cx="3838663" cy="1855957"/>
          </a:xfrm>
          <a:prstGeom prst="rect">
            <a:avLst/>
          </a:prstGeom>
        </p:spPr>
        <p:txBody>
          <a:bodyPr vert="horz" wrap="square" lIns="0" tIns="233045" rIns="0" bIns="0" rtlCol="0">
            <a:spAutoFit/>
          </a:bodyPr>
          <a:lstStyle/>
          <a:p>
            <a:pPr marL="355600" lvl="1" indent="-342900">
              <a:lnSpc>
                <a:spcPct val="150000"/>
              </a:lnSpc>
              <a:spcBef>
                <a:spcPts val="1175"/>
              </a:spcBef>
              <a:buFont typeface="Arial" panose="020B0604020202020204" pitchFamily="34" charset="0"/>
              <a:buChar char="•"/>
            </a:pPr>
            <a:r>
              <a:rPr lang="en-US" sz="1950" spc="-10" dirty="0">
                <a:solidFill>
                  <a:srgbClr val="FFC000"/>
                </a:solidFill>
                <a:latin typeface="Poppins"/>
                <a:cs typeface="Poppins"/>
              </a:rPr>
              <a:t>customers</a:t>
            </a:r>
          </a:p>
          <a:p>
            <a:pPr marL="355600" lvl="1" indent="-342900">
              <a:lnSpc>
                <a:spcPct val="150000"/>
              </a:lnSpc>
              <a:spcBef>
                <a:spcPts val="1175"/>
              </a:spcBef>
              <a:buFont typeface="Arial" panose="020B0604020202020204" pitchFamily="34" charset="0"/>
              <a:buChar char="•"/>
            </a:pPr>
            <a:r>
              <a:rPr lang="en-US" sz="1950" spc="-10" dirty="0">
                <a:solidFill>
                  <a:srgbClr val="FFC000"/>
                </a:solidFill>
                <a:latin typeface="Poppins"/>
                <a:cs typeface="Poppins"/>
              </a:rPr>
              <a:t>peers</a:t>
            </a:r>
          </a:p>
          <a:p>
            <a:pPr marL="355600" lvl="1" indent="-342900">
              <a:lnSpc>
                <a:spcPct val="150000"/>
              </a:lnSpc>
              <a:spcBef>
                <a:spcPts val="1175"/>
              </a:spcBef>
              <a:buFont typeface="Arial" panose="020B0604020202020204" pitchFamily="34" charset="0"/>
              <a:buChar char="•"/>
            </a:pPr>
            <a:r>
              <a:rPr lang="en-US" sz="1950" spc="-10" dirty="0">
                <a:solidFill>
                  <a:srgbClr val="00B050"/>
                </a:solidFill>
                <a:latin typeface="Poppins"/>
                <a:cs typeface="Poppins"/>
              </a:rPr>
              <a:t>Many IXPs</a:t>
            </a:r>
          </a:p>
        </p:txBody>
      </p:sp>
      <p:cxnSp>
        <p:nvCxnSpPr>
          <p:cNvPr id="31" name="Straight Arrow Connector 30">
            <a:extLst>
              <a:ext uri="{FF2B5EF4-FFF2-40B4-BE49-F238E27FC236}">
                <a16:creationId xmlns:a16="http://schemas.microsoft.com/office/drawing/2014/main" id="{F2A45261-5CA7-77CA-877F-91F378DA9E17}"/>
              </a:ext>
            </a:extLst>
          </p:cNvPr>
          <p:cNvCxnSpPr>
            <a:cxnSpLocks/>
          </p:cNvCxnSpPr>
          <p:nvPr/>
        </p:nvCxnSpPr>
        <p:spPr>
          <a:xfrm>
            <a:off x="1858297" y="1130708"/>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bject 6">
            <a:extLst>
              <a:ext uri="{FF2B5EF4-FFF2-40B4-BE49-F238E27FC236}">
                <a16:creationId xmlns:a16="http://schemas.microsoft.com/office/drawing/2014/main" id="{98AADCD7-CA2A-A798-328A-53F2F0E7C27F}"/>
              </a:ext>
            </a:extLst>
          </p:cNvPr>
          <p:cNvSpPr txBox="1"/>
          <p:nvPr/>
        </p:nvSpPr>
        <p:spPr>
          <a:xfrm>
            <a:off x="10657257" y="10498964"/>
            <a:ext cx="6394414" cy="647934"/>
          </a:xfrm>
          <a:prstGeom prst="rect">
            <a:avLst/>
          </a:prstGeom>
        </p:spPr>
        <p:txBody>
          <a:bodyPr vert="horz" wrap="square" lIns="0" tIns="233045" rIns="0" bIns="0" rtlCol="0">
            <a:spAutoFit/>
          </a:bodyPr>
          <a:lstStyle/>
          <a:p>
            <a:pPr marL="355600" indent="-342900">
              <a:lnSpc>
                <a:spcPct val="150000"/>
              </a:lnSpc>
              <a:spcBef>
                <a:spcPts val="1175"/>
              </a:spcBef>
              <a:buFont typeface="Wingdings" pitchFamily="2" charset="2"/>
              <a:buChar char="§"/>
            </a:pPr>
            <a:r>
              <a:rPr lang="en-US" sz="1950" b="1" spc="-10" dirty="0">
                <a:solidFill>
                  <a:srgbClr val="808080"/>
                </a:solidFill>
                <a:latin typeface="Poppins"/>
                <a:cs typeface="Poppins"/>
              </a:rPr>
              <a:t>Source: Hurricane Electric – </a:t>
            </a:r>
            <a:r>
              <a:rPr lang="en-US" sz="1950" b="1" spc="-10" dirty="0">
                <a:solidFill>
                  <a:srgbClr val="808080"/>
                </a:solidFill>
                <a:latin typeface="Poppins"/>
                <a:cs typeface="Poppins"/>
                <a:hlinkClick r:id="rId5"/>
              </a:rPr>
              <a:t>BGP Peer Report</a:t>
            </a:r>
            <a:endParaRPr lang="en-US" sz="1950" spc="-10" dirty="0">
              <a:solidFill>
                <a:srgbClr val="808080"/>
              </a:solidFill>
              <a:latin typeface="Poppins"/>
              <a:cs typeface="Poppins"/>
            </a:endParaRPr>
          </a:p>
        </p:txBody>
      </p:sp>
      <p:pic>
        <p:nvPicPr>
          <p:cNvPr id="38" name="Picture 37">
            <a:extLst>
              <a:ext uri="{FF2B5EF4-FFF2-40B4-BE49-F238E27FC236}">
                <a16:creationId xmlns:a16="http://schemas.microsoft.com/office/drawing/2014/main" id="{D7967B56-EBD9-0A72-70CE-B3C1914E850D}"/>
              </a:ext>
            </a:extLst>
          </p:cNvPr>
          <p:cNvPicPr>
            <a:picLocks noChangeAspect="1"/>
          </p:cNvPicPr>
          <p:nvPr/>
        </p:nvPicPr>
        <p:blipFill>
          <a:blip r:embed="rId6"/>
          <a:stretch>
            <a:fillRect/>
          </a:stretch>
        </p:blipFill>
        <p:spPr>
          <a:xfrm>
            <a:off x="13450762" y="1670361"/>
            <a:ext cx="2616200" cy="8432800"/>
          </a:xfrm>
          <a:prstGeom prst="rect">
            <a:avLst/>
          </a:prstGeom>
        </p:spPr>
      </p:pic>
      <p:cxnSp>
        <p:nvCxnSpPr>
          <p:cNvPr id="39" name="Straight Arrow Connector 38">
            <a:extLst>
              <a:ext uri="{FF2B5EF4-FFF2-40B4-BE49-F238E27FC236}">
                <a16:creationId xmlns:a16="http://schemas.microsoft.com/office/drawing/2014/main" id="{852E96AC-A472-21C6-3EC3-BF4FE3BBDF48}"/>
              </a:ext>
            </a:extLst>
          </p:cNvPr>
          <p:cNvCxnSpPr/>
          <p:nvPr/>
        </p:nvCxnSpPr>
        <p:spPr>
          <a:xfrm flipH="1">
            <a:off x="16149483" y="9522542"/>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3D3A58B-DCE3-C47B-2A5A-D68B49662F9F}"/>
              </a:ext>
            </a:extLst>
          </p:cNvPr>
          <p:cNvCxnSpPr/>
          <p:nvPr/>
        </p:nvCxnSpPr>
        <p:spPr>
          <a:xfrm flipH="1">
            <a:off x="16149483" y="5206181"/>
            <a:ext cx="5997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7D7C53-197B-80F4-3DDF-40A677EE6B05}"/>
              </a:ext>
            </a:extLst>
          </p:cNvPr>
          <p:cNvCxnSpPr>
            <a:cxnSpLocks/>
          </p:cNvCxnSpPr>
          <p:nvPr/>
        </p:nvCxnSpPr>
        <p:spPr>
          <a:xfrm>
            <a:off x="15274413" y="1149252"/>
            <a:ext cx="0" cy="471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51FDF0C-4C63-402B-70EE-AB28026417EF}"/>
              </a:ext>
            </a:extLst>
          </p:cNvPr>
          <p:cNvPicPr>
            <a:picLocks noChangeAspect="1"/>
          </p:cNvPicPr>
          <p:nvPr/>
        </p:nvPicPr>
        <p:blipFill>
          <a:blip r:embed="rId7"/>
          <a:stretch>
            <a:fillRect/>
          </a:stretch>
        </p:blipFill>
        <p:spPr>
          <a:xfrm>
            <a:off x="5774442" y="8629654"/>
            <a:ext cx="5916697" cy="1473507"/>
          </a:xfrm>
          <a:prstGeom prst="rect">
            <a:avLst/>
          </a:prstGeom>
        </p:spPr>
      </p:pic>
    </p:spTree>
    <p:extLst>
      <p:ext uri="{BB962C8B-B14F-4D97-AF65-F5344CB8AC3E}">
        <p14:creationId xmlns:p14="http://schemas.microsoft.com/office/powerpoint/2010/main" val="250499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5c7f3c-a349-4243-8ae8-9a4c7f5d8cf9" xsi:nil="true"/>
    <lcf76f155ced4ddcb4097134ff3c332f xmlns="cf358618-d699-4b8e-9939-bf0f864afff4">
      <Terms xmlns="http://schemas.microsoft.com/office/infopath/2007/PartnerControls"/>
    </lcf76f155ced4ddcb4097134ff3c332f>
    <SharedWithUsers xmlns="5a5c7f3c-a349-4243-8ae8-9a4c7f5d8cf9">
      <UserInfo>
        <DisplayName>Членове на Everyone</DisplayName>
        <AccountId>352</AccountId>
        <AccountType/>
      </UserInfo>
      <UserInfo>
        <DisplayName>Членове на NetIX</DisplayName>
        <AccountId>1042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56C9D292368F4C886894E1C6648550" ma:contentTypeVersion="14" ma:contentTypeDescription="Create a new document." ma:contentTypeScope="" ma:versionID="0cae05a7b430242c4bb2641208c3489e">
  <xsd:schema xmlns:xsd="http://www.w3.org/2001/XMLSchema" xmlns:xs="http://www.w3.org/2001/XMLSchema" xmlns:p="http://schemas.microsoft.com/office/2006/metadata/properties" xmlns:ns2="cf358618-d699-4b8e-9939-bf0f864afff4" xmlns:ns3="5a5c7f3c-a349-4243-8ae8-9a4c7f5d8cf9" targetNamespace="http://schemas.microsoft.com/office/2006/metadata/properties" ma:root="true" ma:fieldsID="9bc178d781d12a7f2769dd1c57be6576" ns2:_="" ns3:_="">
    <xsd:import namespace="cf358618-d699-4b8e-9939-bf0f864afff4"/>
    <xsd:import namespace="5a5c7f3c-a349-4243-8ae8-9a4c7f5d8c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358618-d699-4b8e-9939-bf0f864aff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c33a31f-2291-4e9e-a1c9-73a8db232fa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5c7f3c-a349-4243-8ae8-9a4c7f5d8c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f9ab2de-b5de-47ad-acf6-cd90efa2152a}" ma:internalName="TaxCatchAll" ma:showField="CatchAllData" ma:web="5a5c7f3c-a349-4243-8ae8-9a4c7f5d8c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F2103D-1D8F-49FB-97DD-5274B4E154C1}">
  <ds:schemaRefs>
    <ds:schemaRef ds:uri="http://schemas.microsoft.com/office/2006/documentManagement/types"/>
    <ds:schemaRef ds:uri="http://www.w3.org/XML/1998/namespace"/>
    <ds:schemaRef ds:uri="5a5c7f3c-a349-4243-8ae8-9a4c7f5d8cf9"/>
    <ds:schemaRef ds:uri="http://schemas.microsoft.com/office/2006/metadata/properties"/>
    <ds:schemaRef ds:uri="http://purl.org/dc/elements/1.1/"/>
    <ds:schemaRef ds:uri="cf358618-d699-4b8e-9939-bf0f864afff4"/>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919FC69F-82C1-4E04-8B87-E5AEA3E04D6E}">
  <ds:schemaRefs>
    <ds:schemaRef ds:uri="http://schemas.microsoft.com/sharepoint/v3/contenttype/forms"/>
  </ds:schemaRefs>
</ds:datastoreItem>
</file>

<file path=customXml/itemProps3.xml><?xml version="1.0" encoding="utf-8"?>
<ds:datastoreItem xmlns:ds="http://schemas.openxmlformats.org/officeDocument/2006/customXml" ds:itemID="{C07D9C33-2197-492E-BAF2-0410DD4F88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358618-d699-4b8e-9939-bf0f864afff4"/>
    <ds:schemaRef ds:uri="5a5c7f3c-a349-4243-8ae8-9a4c7f5d8c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10256</TotalTime>
  <Words>729</Words>
  <Application>Microsoft Macintosh PowerPoint</Application>
  <PresentationFormat>Custom</PresentationFormat>
  <Paragraphs>130</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vt:lpstr>
      <vt:lpstr>Calibri</vt:lpstr>
      <vt:lpstr>Poppins</vt:lpstr>
      <vt:lpstr>Wingdings</vt:lpstr>
      <vt:lpstr>Office Theme</vt:lpstr>
      <vt:lpstr>Internet Peering</vt:lpstr>
      <vt:lpstr>What is Internet Peering ?</vt:lpstr>
      <vt:lpstr>BENEFITS OF PEERING</vt:lpstr>
      <vt:lpstr>Peering Ranking</vt:lpstr>
      <vt:lpstr>Top 1000</vt:lpstr>
      <vt:lpstr>Top 1000 Ranking </vt:lpstr>
      <vt:lpstr>Peering Ranking</vt:lpstr>
      <vt:lpstr>IXP Peering</vt:lpstr>
      <vt:lpstr>IXP Peering</vt:lpstr>
      <vt:lpstr>IXP Peering</vt:lpstr>
      <vt:lpstr>Customers / Peers</vt:lpstr>
      <vt:lpstr>Customers / Peers</vt:lpstr>
      <vt:lpstr>AS-PATH-LENGTH</vt:lpstr>
      <vt:lpstr>AS-PATH-LENGTH</vt:lpstr>
      <vt:lpstr>Summary</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netix-presentation 290422</dc:title>
  <cp:lastModifiedBy>Dean Belev</cp:lastModifiedBy>
  <cp:revision>6</cp:revision>
  <dcterms:created xsi:type="dcterms:W3CDTF">2022-10-17T13:59:01Z</dcterms:created>
  <dcterms:modified xsi:type="dcterms:W3CDTF">2023-06-28T06:05:53Z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2022-05-03T00:00:00Z</vt:filetime>
  </property>
  <property fmtid="{D5CDD505-2E9C-101B-9397-08002B2CF9AE}" pid="3" name="Creator">
    <vt:lpwstr>Adobe Illustrator 25.4 (Windows)</vt:lpwstr>
  </property>
  <property fmtid="{D5CDD505-2E9C-101B-9397-08002B2CF9AE}" pid="4" name="LastSaved">
    <vt:filetime>2022-10-17T00:00:00Z</vt:filetime>
  </property>
  <property fmtid="{D5CDD505-2E9C-101B-9397-08002B2CF9AE}" pid="5" name="Producer">
    <vt:lpwstr>3-Heights™ PDF Optimization Shell 6.3.1.5 (http://www.pdf-tools.com)</vt:lpwstr>
  </property>
  <property fmtid="{D5CDD505-2E9C-101B-9397-08002B2CF9AE}" pid="6" name="MediaServiceImageTags">
    <vt:lpwstr/>
  </property>
  <property fmtid="{D5CDD505-2E9C-101B-9397-08002B2CF9AE}" pid="7" name="ContentTypeId">
    <vt:lpwstr>0x010100D256C9D292368F4C886894E1C6648550</vt:lpwstr>
  </property>
</Properties>
</file>